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89" r:id="rId5"/>
    <p:sldId id="286" r:id="rId6"/>
    <p:sldId id="292" r:id="rId7"/>
    <p:sldId id="291" r:id="rId8"/>
    <p:sldId id="270" r:id="rId9"/>
    <p:sldId id="273" r:id="rId10"/>
    <p:sldId id="290" r:id="rId11"/>
    <p:sldId id="268" r:id="rId12"/>
    <p:sldId id="271" r:id="rId13"/>
    <p:sldId id="287" r:id="rId14"/>
    <p:sldId id="28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13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5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0A2"/>
    <a:srgbClr val="404040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8C1-46BF-8440-AEFD0DA39D91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8C1-46BF-8440-AEFD0DA39D91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47</c:v>
                </c:pt>
                <c:pt idx="1">
                  <c:v>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C1-46BF-8440-AEFD0DA39D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7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64E-4D58-81DC-2B1385B5A2BF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64E-4D58-81DC-2B1385B5A2BF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21</c:v>
                </c:pt>
                <c:pt idx="1">
                  <c:v>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64E-4D58-81DC-2B1385B5A2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7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974-451F-922D-5036AF7DB1A6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974-451F-922D-5036AF7DB1A6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17</c:v>
                </c:pt>
                <c:pt idx="1">
                  <c:v>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974-451F-922D-5036AF7DB1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7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011-4772-93FF-8CF059B07177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011-4772-93FF-8CF059B07177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37</c:v>
                </c:pt>
                <c:pt idx="1">
                  <c:v>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011-4772-93FF-8CF059B071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7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7EF-486F-B9C3-BB44DDE740B7}"/>
              </c:ext>
            </c:extLst>
          </c:dPt>
          <c:dPt>
            <c:idx val="1"/>
            <c:bubble3D val="0"/>
            <c:spPr>
              <a:solidFill>
                <a:schemeClr val="bg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7EF-486F-B9C3-BB44DDE740B7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45</c:v>
                </c:pt>
                <c:pt idx="1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7EF-486F-B9C3-BB44DDE740B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7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>
                <a:solidFill>
                  <a:schemeClr val="accent2"/>
                </a:solidFill>
              </a:rPr>
              <a:t>Annual Sales &amp; Gross Profit</a:t>
            </a:r>
          </a:p>
        </c:rich>
      </c:tx>
      <c:layout>
        <c:manualLayout>
          <c:xMode val="edge"/>
          <c:yMode val="edge"/>
          <c:x val="9.9205277819246675E-3"/>
          <c:y val="9.2836257309941526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Total Sales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300</c:v>
                </c:pt>
                <c:pt idx="1">
                  <c:v>400</c:v>
                </c:pt>
                <c:pt idx="2">
                  <c:v>500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E30-4838-AC67-F96C488013E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Net Profit</c:v>
                </c:pt>
              </c:strCache>
            </c:strRef>
          </c:tx>
          <c:spPr>
            <a:solidFill>
              <a:schemeClr val="bg2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Sheet1!$A$2:$A$4</c:f>
              <c:strCache>
                <c:ptCount val="3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36</c:v>
                </c:pt>
                <c:pt idx="1">
                  <c:v>48</c:v>
                </c:pt>
                <c:pt idx="2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E30-4838-AC67-F96C488013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2"/>
        <c:overlap val="-12"/>
        <c:axId val="490625744"/>
        <c:axId val="490625104"/>
      </c:barChart>
      <c:catAx>
        <c:axId val="490625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0625104"/>
        <c:crosses val="autoZero"/>
        <c:auto val="1"/>
        <c:lblAlgn val="ctr"/>
        <c:lblOffset val="100"/>
        <c:noMultiLvlLbl val="0"/>
      </c:catAx>
      <c:valAx>
        <c:axId val="490625104"/>
        <c:scaling>
          <c:orientation val="minMax"/>
          <c:max val="500"/>
        </c:scaling>
        <c:delete val="0"/>
        <c:axPos val="l"/>
        <c:majorGridlines>
          <c:spPr>
            <a:ln w="3175" cap="flat" cmpd="sng" algn="ctr">
              <a:solidFill>
                <a:schemeClr val="bg1">
                  <a:lumMod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0625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42E-4A67-ABB7-DD78A2E787CE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42E-4A67-ABB7-DD78A2E787CE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D42E-4A67-ABB7-DD78A2E787CE}"/>
              </c:ext>
            </c:extLst>
          </c:dPt>
          <c:dPt>
            <c:idx val="3"/>
            <c:bubble3D val="0"/>
            <c:spPr>
              <a:solidFill>
                <a:schemeClr val="accent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D42E-4A67-ABB7-DD78A2E787CE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30</c:v>
                </c:pt>
                <c:pt idx="1">
                  <c:v>15</c:v>
                </c:pt>
                <c:pt idx="2">
                  <c:v>10</c:v>
                </c:pt>
                <c:pt idx="3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42E-4A67-ABB7-DD78A2E787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12"/>
        <c:holeSize val="71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2F7A84F-E231-42BE-A9F8-B5131853C83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CB813BC-9E49-4ABB-A3C3-CEE0885B027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EBDBEE-1FDA-4F57-947F-5759FA6ABC55}" type="datetimeFigureOut">
              <a:rPr lang="en-US" smtClean="0"/>
              <a:t>5/12/2024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DFF29-9BE4-4CDF-A198-BBEE303F0EB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D4AFC6-5A97-4417-A16A-485E5801A6E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A8C659-3DDB-48CB-A056-6A658A161B7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76770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eg>
</file>

<file path=ppt/media/image12.jpg>
</file>

<file path=ppt/media/image13.jpg>
</file>

<file path=ppt/media/image14.jp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svg>
</file>

<file path=ppt/media/image3.jpg>
</file>

<file path=ppt/media/image4.jpg>
</file>

<file path=ppt/media/image5.png>
</file>

<file path=ppt/media/image6.pn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16A9CD-5E57-4C86-B862-09CA519924BA}" type="datetimeFigureOut">
              <a:rPr lang="en-US" smtClean="0"/>
              <a:t>5/12/2024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A004F4-F240-48F9-8AE1-486585C7F00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8810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8534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064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7446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089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5381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10292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3175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17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5757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9800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A004F4-F240-48F9-8AE1-486585C7F00D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137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7D165-49B0-44FF-A267-367F5A6EE3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9514"/>
            <a:ext cx="9144000" cy="2128049"/>
          </a:xfrm>
        </p:spPr>
        <p:txBody>
          <a:bodyPr anchor="b"/>
          <a:lstStyle>
            <a:lvl1pPr algn="ctr">
              <a:lnSpc>
                <a:spcPct val="125000"/>
              </a:lnSpc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B52800-74D6-4A78-AC9B-8E737A1A3B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21162"/>
            <a:ext cx="9144000" cy="882001"/>
          </a:xfrm>
          <a:solidFill>
            <a:schemeClr val="accent2">
              <a:alpha val="90000"/>
            </a:schemeClr>
          </a:solidFill>
        </p:spPr>
        <p:txBody>
          <a:bodyPr anchor="ctr" anchorCtr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1" kern="1200" spc="65" dirty="0">
                <a:solidFill>
                  <a:schemeClr val="accent1"/>
                </a:solidFill>
                <a:latin typeface="+mn-lt"/>
                <a:ea typeface="+mn-ea"/>
                <a:cs typeface="Arial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91F7B-C4AF-4FC6-A6BE-657DEF6D5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08ED5-AEFE-4443-9040-726EF6690995}" type="datetime1">
              <a:rPr lang="en-US" noProof="0" smtClean="0"/>
              <a:t>5/12/2024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ED32F8-B0C7-4332-B0A5-BC19DD8C4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30946-D0C7-4F78-94B0-427DAA6D5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89509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Horisontal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2">
            <a:extLst>
              <a:ext uri="{FF2B5EF4-FFF2-40B4-BE49-F238E27FC236}">
                <a16:creationId xmlns:a16="http://schemas.microsoft.com/office/drawing/2014/main" id="{E4FD2CFF-0F3D-42BB-BBFF-903727B32640}"/>
              </a:ext>
            </a:extLst>
          </p:cNvPr>
          <p:cNvSpPr/>
          <p:nvPr userDrawn="1"/>
        </p:nvSpPr>
        <p:spPr>
          <a:xfrm>
            <a:off x="0" y="1562188"/>
            <a:ext cx="11269980" cy="2359660"/>
          </a:xfrm>
          <a:custGeom>
            <a:avLst/>
            <a:gdLst/>
            <a:ahLst/>
            <a:cxnLst/>
            <a:rect l="l" t="t" r="r" b="b"/>
            <a:pathLst>
              <a:path w="11269980" h="2359660">
                <a:moveTo>
                  <a:pt x="0" y="2359152"/>
                </a:moveTo>
                <a:lnTo>
                  <a:pt x="11269980" y="2359152"/>
                </a:lnTo>
                <a:lnTo>
                  <a:pt x="11269980" y="0"/>
                </a:lnTo>
                <a:lnTo>
                  <a:pt x="0" y="0"/>
                </a:lnTo>
                <a:lnTo>
                  <a:pt x="0" y="2359152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133087"/>
            <a:ext cx="10431780" cy="204387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noProof="0" smtClean="0"/>
              <a:t>5/12/2024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C1B0D46C-2987-401A-A0C4-CFB6F73E9D2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44296" y="1788579"/>
            <a:ext cx="10425684" cy="190687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89795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37202246-9B90-4CE1-AAF1-3328E51AE0A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43DF42B-5E6A-409A-A205-0B59AE5FBD9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530301" y="1690689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9C7A202D-9C81-48E9-AC0B-E4DDE20AE14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4888689" y="170282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37076" y="170282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noProof="0" smtClean="0"/>
              <a:t>5/12/2024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70506441-775A-4D93-ADE3-695C86D6699F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530301" y="384945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FA00A08C-FA2D-44B5-9451-63F193A3E7B3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4888689" y="384945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6A8F9540-8D26-4ADA-88E6-B9A742232C2D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1337076" y="3849456"/>
            <a:ext cx="3148965" cy="1922438"/>
          </a:xfrm>
        </p:spPr>
        <p:txBody>
          <a:bodyPr>
            <a:noAutofit/>
          </a:bodyPr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3D7801BA-80A8-4F2C-90C8-155E6210A85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7634" y="1679576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99C7ED62-8CE2-417B-9E03-DB47D419110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499246" y="1679576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1" name="Picture Placeholder 28">
            <a:extLst>
              <a:ext uri="{FF2B5EF4-FFF2-40B4-BE49-F238E27FC236}">
                <a16:creationId xmlns:a16="http://schemas.microsoft.com/office/drawing/2014/main" id="{96383197-4013-4D5E-BF47-64BD2386A4D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126282" y="1679576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2" name="Picture Placeholder 28">
            <a:extLst>
              <a:ext uri="{FF2B5EF4-FFF2-40B4-BE49-F238E27FC236}">
                <a16:creationId xmlns:a16="http://schemas.microsoft.com/office/drawing/2014/main" id="{B2568099-B430-4F70-A248-1840860FFEED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947634" y="3792079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3" name="Picture Placeholder 28">
            <a:extLst>
              <a:ext uri="{FF2B5EF4-FFF2-40B4-BE49-F238E27FC236}">
                <a16:creationId xmlns:a16="http://schemas.microsoft.com/office/drawing/2014/main" id="{82A0F640-3653-4074-BEAA-B09FF6E0B39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499246" y="3792079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4" name="Picture Placeholder 28">
            <a:extLst>
              <a:ext uri="{FF2B5EF4-FFF2-40B4-BE49-F238E27FC236}">
                <a16:creationId xmlns:a16="http://schemas.microsoft.com/office/drawing/2014/main" id="{1723BD4F-261F-418F-B763-09039D2CA7B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126282" y="3792079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67104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B74348DE-EC54-4C62-948C-0B2BF90455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15389"/>
            <a:ext cx="12188825" cy="3742611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2A53E879-94A1-4659-9069-ED0D6F03014D}"/>
              </a:ext>
            </a:extLst>
          </p:cNvPr>
          <p:cNvSpPr/>
          <p:nvPr userDrawn="1"/>
        </p:nvSpPr>
        <p:spPr>
          <a:xfrm>
            <a:off x="2400" y="1999821"/>
            <a:ext cx="12189600" cy="1115568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859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434047"/>
            <a:ext cx="5157787" cy="2755616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859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434047"/>
            <a:ext cx="5183188" cy="2755616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CD8C-7FEF-4E71-8EB9-D3BA6E2E3E9E}" type="datetime1">
              <a:rPr lang="en-US" noProof="0" smtClean="0"/>
              <a:t>5/12/2024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753390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noProof="0" smtClean="0"/>
              <a:t>5/12/2024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15EEB49-54F4-404C-9B31-AD488BFCB2E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2412" y="2219248"/>
            <a:ext cx="2414016" cy="2414016"/>
          </a:xfrm>
          <a:prstGeom prst="ellipse">
            <a:avLst/>
          </a:prstGeom>
          <a:noFill/>
          <a:ln w="387350">
            <a:noFill/>
          </a:ln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Picture Placeholder 11">
            <a:extLst>
              <a:ext uri="{FF2B5EF4-FFF2-40B4-BE49-F238E27FC236}">
                <a16:creationId xmlns:a16="http://schemas.microsoft.com/office/drawing/2014/main" id="{6B2DD458-866A-421E-9AD0-B0D9E119572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005572" y="2196083"/>
            <a:ext cx="2414016" cy="2414016"/>
          </a:xfrm>
          <a:prstGeom prst="ellipse">
            <a:avLst/>
          </a:prstGeom>
          <a:noFill/>
          <a:ln w="387350">
            <a:noFill/>
          </a:ln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57A4D097-9603-42DC-888D-8039CE6ADC9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587240" y="2019165"/>
            <a:ext cx="3017520" cy="3017520"/>
          </a:xfrm>
          <a:prstGeom prst="ellipse">
            <a:avLst/>
          </a:prstGeom>
          <a:noFill/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B9B9E0BA-35AD-4D69-9A03-35F2509C2C2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612900" y="5033963"/>
            <a:ext cx="2700338" cy="7381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6" name="Text Placeholder 23">
            <a:extLst>
              <a:ext uri="{FF2B5EF4-FFF2-40B4-BE49-F238E27FC236}">
                <a16:creationId xmlns:a16="http://schemas.microsoft.com/office/drawing/2014/main" id="{B1CC61B3-695C-423D-8F0B-45674DC932B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745831" y="5236700"/>
            <a:ext cx="2700338" cy="7381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Text Placeholder 23">
            <a:extLst>
              <a:ext uri="{FF2B5EF4-FFF2-40B4-BE49-F238E27FC236}">
                <a16:creationId xmlns:a16="http://schemas.microsoft.com/office/drawing/2014/main" id="{B870F23E-35A1-4942-A685-641AA883066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878762" y="5033963"/>
            <a:ext cx="2700338" cy="7381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9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id="{863B8202-88BB-4ED4-B936-9D9C0B4C8D1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99923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with Caption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3">
            <a:extLst>
              <a:ext uri="{FF2B5EF4-FFF2-40B4-BE49-F238E27FC236}">
                <a16:creationId xmlns:a16="http://schemas.microsoft.com/office/drawing/2014/main" id="{29F16048-FF4E-41B1-B3D4-0FB210A70DF2}"/>
              </a:ext>
            </a:extLst>
          </p:cNvPr>
          <p:cNvSpPr/>
          <p:nvPr userDrawn="1"/>
        </p:nvSpPr>
        <p:spPr>
          <a:xfrm>
            <a:off x="5294630" y="0"/>
            <a:ext cx="6897370" cy="6858000"/>
          </a:xfrm>
          <a:custGeom>
            <a:avLst/>
            <a:gdLst/>
            <a:ahLst/>
            <a:cxnLst/>
            <a:rect l="l" t="t" r="r" b="b"/>
            <a:pathLst>
              <a:path w="6897370" h="6858000">
                <a:moveTo>
                  <a:pt x="0" y="6858000"/>
                </a:moveTo>
                <a:lnTo>
                  <a:pt x="6896900" y="6858000"/>
                </a:lnTo>
                <a:lnTo>
                  <a:pt x="6896900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8AB8B54-69CD-4C57-8DBB-02A0E09851DD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17362"/>
            <a:ext cx="3932237" cy="130211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94251" y="1192697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634D-0427-413D-A0D0-098959D06FEF}" type="datetime1">
              <a:rPr lang="en-US" noProof="0" smtClean="0"/>
              <a:t>5/12/2024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object 2">
            <a:extLst>
              <a:ext uri="{FF2B5EF4-FFF2-40B4-BE49-F238E27FC236}">
                <a16:creationId xmlns:a16="http://schemas.microsoft.com/office/drawing/2014/main" id="{9337951D-6DB6-4713-9200-E8513CDEB6B3}"/>
              </a:ext>
            </a:extLst>
          </p:cNvPr>
          <p:cNvSpPr/>
          <p:nvPr userDrawn="1"/>
        </p:nvSpPr>
        <p:spPr>
          <a:xfrm>
            <a:off x="0" y="2430411"/>
            <a:ext cx="3625850" cy="3438525"/>
          </a:xfrm>
          <a:custGeom>
            <a:avLst/>
            <a:gdLst/>
            <a:ahLst/>
            <a:cxnLst/>
            <a:rect l="l" t="t" r="r" b="b"/>
            <a:pathLst>
              <a:path w="3625850" h="3438525">
                <a:moveTo>
                  <a:pt x="0" y="3438486"/>
                </a:moveTo>
                <a:lnTo>
                  <a:pt x="3625596" y="3438486"/>
                </a:lnTo>
                <a:lnTo>
                  <a:pt x="3625596" y="0"/>
                </a:lnTo>
                <a:lnTo>
                  <a:pt x="0" y="0"/>
                </a:lnTo>
                <a:lnTo>
                  <a:pt x="0" y="343848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781223"/>
            <a:ext cx="6040800" cy="2736901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8">
            <a:extLst>
              <a:ext uri="{FF2B5EF4-FFF2-40B4-BE49-F238E27FC236}">
                <a16:creationId xmlns:a16="http://schemas.microsoft.com/office/drawing/2014/main" id="{2EB2F967-97B6-4CA8-B3E7-5FF7CA2BDD8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586106" y="1188012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8">
            <a:extLst>
              <a:ext uri="{FF2B5EF4-FFF2-40B4-BE49-F238E27FC236}">
                <a16:creationId xmlns:a16="http://schemas.microsoft.com/office/drawing/2014/main" id="{5E78E133-FE09-456A-8463-9EFAC6ADE26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586106" y="2878015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7F0C3496-EA4B-43E5-9704-968F80A8552C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7294250" y="2880357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28">
            <a:extLst>
              <a:ext uri="{FF2B5EF4-FFF2-40B4-BE49-F238E27FC236}">
                <a16:creationId xmlns:a16="http://schemas.microsoft.com/office/drawing/2014/main" id="{13414E14-9FEB-40F8-AE6E-319637A8F1C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586106" y="4568018"/>
            <a:ext cx="376237" cy="376237"/>
          </a:xfrm>
        </p:spPr>
        <p:txBody>
          <a:bodyPr>
            <a:norm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8EC97C88-8B4C-4665-845B-95CE8F237779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294250" y="4568018"/>
            <a:ext cx="4057961" cy="1431234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94386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11141-A77D-4E0E-8CAF-4CD3B2799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7EFDE0-5A54-402A-B0C3-6BC0BB739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2825AD-4585-4E37-A076-3D0070C93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12561F-7E45-400C-8758-912CDFE9410A}" type="datetime1">
              <a:rPr lang="en-US" noProof="0" smtClean="0"/>
              <a:t>5/12/2024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064AD-EDC3-4B13-8CD6-49EB60099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90FD1E-16F6-49B1-A938-8CE601ED7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25465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FA988-92AD-48D7-890A-AA0540961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A999FA-A189-41DB-9CFC-D1356C534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4D83DC-20E7-4B71-9794-36FC33B1B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24BC7-4CDB-41D7-81AF-9CE8473FF4B8}" type="datetime1">
              <a:rPr lang="en-US" noProof="0" smtClean="0"/>
              <a:t>5/12/2024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E7D103-1290-4592-B37C-19C9C9DBE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955B1B-4A5C-42C7-99A5-B8217736F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3320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0EB58-EF7E-435A-8B07-B5BCF3AF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F76098-6FA1-470A-BEF4-E4B0AC75E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47ABC-6745-43B6-8A64-6E191BD65C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387105-2538-4216-9A7E-445FA092F9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F57DE0-C032-4FCC-9006-09C2C328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CD216-73DE-4B96-8E1B-BB64D86142BB}" type="datetime1">
              <a:rPr lang="en-US" noProof="0" smtClean="0"/>
              <a:t>5/12/2024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776CB-2819-4488-9012-A6EA22079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2503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43C73-1D0F-45F9-A7E4-E9D24EAFD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B88E76-F6AB-4621-A9A6-20A81C5A3F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313FB9-6D6C-4F61-9E7A-76E686D06C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93A737-E48B-4909-BE04-F55B581032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F9958C-DB5F-444E-ACE8-73F5E0CA67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D097D1-3052-4C1F-B573-CA25FFF6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A5CD8C-7FEF-4E71-8EB9-D3BA6E2E3E9E}" type="datetime1">
              <a:rPr lang="en-US" noProof="0" smtClean="0"/>
              <a:t>5/12/2024</a:t>
            </a:fld>
            <a:endParaRPr lang="en-US" noProof="0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607AC3-2220-4DDA-A22A-C404538FE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D8DEB3-F122-4B42-9E12-F61189B87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3276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89EF5-3FD9-4423-A9E8-B67B4E902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0D7191-31B4-440E-A4E9-F412FA558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4379E-9B58-41EA-B928-5B1C8436A60E}" type="datetime1">
              <a:rPr lang="en-US" noProof="0" smtClean="0"/>
              <a:t>5/12/2024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C85CB6-0880-4BF0-8E98-291E70C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4A5E74-F26F-4C7A-BED1-6EE66C0B3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91903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55C546-684A-45B9-8890-66DC55DF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0A371-51FE-4D99-BD87-6A650FCE519D}" type="datetime1">
              <a:rPr lang="en-US" noProof="0" smtClean="0"/>
              <a:t>5/12/2024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43EBDF-D696-42F7-B962-56F5FEE12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89D77E-1675-4F9D-9113-B274CB0E8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460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E9C90-06AB-49B5-9970-F5791DE93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B0071-932D-4CA0-92FB-A6E75AC85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C8D9F5-8B70-4BDD-9CB5-BBF87CF553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9DE91-7A80-4682-9D32-2CD41DEFB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CF8CFF-A1C0-4B6C-AA8D-BE72CB14468D}" type="datetime1">
              <a:rPr lang="en-US" noProof="0" smtClean="0"/>
              <a:t>5/12/2024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9E2482-2E7D-4868-95A7-4A55B40FE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4E84CF-C3E5-4475-84C7-21CBAC064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62625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0E0AA-5363-4861-AB6B-0E4D34D74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44B7CE-2038-4CCA-AA8A-D03DE5FD95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9774D-36EB-4201-B1AC-922DD2E066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D1E234-1CB2-41A0-B40D-7E7F160CB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D634D-0427-413D-A0D0-098959D06FEF}" type="datetime1">
              <a:rPr lang="en-US" noProof="0" smtClean="0"/>
              <a:t>5/12/2024</a:t>
            </a:fld>
            <a:endParaRPr lang="en-US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D472E-6334-4051-B4D9-6361A819F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384B9-6290-4070-B7D1-A105B27F0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67443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CEC732-0DE2-456B-92A1-84321C9BD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816A5B-B156-4DC3-B18E-14F3E59A64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B0252E-67CD-4B33-849F-7B1449CF27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17490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2591E0-5367-4F2F-9C30-2087D79A846D}" type="datetime1">
              <a:rPr lang="en-US" noProof="0" smtClean="0"/>
              <a:t>5/12/2024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20AD2-E3F8-48CB-8B72-B0945DF534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17490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A5F3BCF-F6FD-4DFF-B0B4-9892C9389344}"/>
              </a:ext>
            </a:extLst>
          </p:cNvPr>
          <p:cNvSpPr/>
          <p:nvPr userDrawn="1"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DEFFD-817B-43EC-86F0-34DEA2BA5E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68844" y="6174902"/>
            <a:ext cx="3571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i="1">
                <a:solidFill>
                  <a:schemeClr val="tx2">
                    <a:alpha val="70000"/>
                  </a:schemeClr>
                </a:solidFill>
              </a:defRPr>
            </a:lvl1pPr>
          </a:lstStyle>
          <a:p>
            <a:fld id="{82EE24B5-652C-4DB5-B7C3-B5BBEC1280B1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641015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jpg"/><Relationship Id="rId7" Type="http://schemas.openxmlformats.org/officeDocument/2006/relationships/image" Target="../media/image18.sv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Relationship Id="rId9" Type="http://schemas.openxmlformats.org/officeDocument/2006/relationships/image" Target="../media/image20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7" Type="http://schemas.openxmlformats.org/officeDocument/2006/relationships/chart" Target="../charts/chart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jpe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Professionals collaborating at a table over a laptop">
            <a:extLst>
              <a:ext uri="{FF2B5EF4-FFF2-40B4-BE49-F238E27FC236}">
                <a16:creationId xmlns:a16="http://schemas.microsoft.com/office/drawing/2014/main" id="{1E745F20-F130-4708-BD5A-1A4FF4BE4D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89460" cy="6858000"/>
          </a:xfrm>
          <a:prstGeom prst="rect">
            <a:avLst/>
          </a:prstGeom>
        </p:spPr>
      </p:pic>
      <p:sp>
        <p:nvSpPr>
          <p:cNvPr id="4" name="object 3" descr="People with documents">
            <a:extLst>
              <a:ext uri="{FF2B5EF4-FFF2-40B4-BE49-F238E27FC236}">
                <a16:creationId xmlns:a16="http://schemas.microsoft.com/office/drawing/2014/main" id="{0CA2E80D-F3EC-4A5F-8E65-56FEA206EE0F}"/>
              </a:ext>
            </a:extLst>
          </p:cNvPr>
          <p:cNvSpPr/>
          <p:nvPr/>
        </p:nvSpPr>
        <p:spPr bwMode="ltGray">
          <a:xfrm>
            <a:off x="2540" y="0"/>
            <a:ext cx="1218946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6C91D-4B22-49F1-9A0B-ABEB9E1F5A26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>
            <a:normAutofit/>
          </a:bodyPr>
          <a:lstStyle/>
          <a:p>
            <a:pPr>
              <a:lnSpc>
                <a:spcPct val="125000"/>
              </a:lnSpc>
            </a:pPr>
            <a:r>
              <a:rPr lang="en-US" sz="5000" dirty="0"/>
              <a:t>Retail Analytics</a:t>
            </a:r>
            <a:br>
              <a:rPr lang="en-US" sz="5000" dirty="0">
                <a:solidFill>
                  <a:schemeClr val="bg1"/>
                </a:solidFill>
              </a:rPr>
            </a:br>
            <a:endParaRPr lang="en-US" sz="50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8CF06A-B594-4BA2-8B1E-D649096D742F}"/>
              </a:ext>
            </a:extLst>
          </p:cNvPr>
          <p:cNvSpPr>
            <a:spLocks noGrp="1"/>
          </p:cNvSpPr>
          <p:nvPr>
            <p:ph type="subTitle" idx="1"/>
          </p:nvPr>
        </p:nvSpPr>
        <p:spPr bwMode="blackGray">
          <a:xfrm>
            <a:off x="4044000" y="4221162"/>
            <a:ext cx="4104000" cy="882001"/>
          </a:xfrm>
          <a:solidFill>
            <a:schemeClr val="accent2">
              <a:alpha val="90000"/>
            </a:schemeClr>
          </a:solidFill>
        </p:spPr>
        <p:txBody>
          <a:bodyPr anchor="ctr" anchorCtr="0">
            <a:normAutofit/>
          </a:bodyPr>
          <a:lstStyle/>
          <a:p>
            <a:r>
              <a:rPr lang="en-US" dirty="0"/>
              <a:t>A capstone project </a:t>
            </a:r>
            <a:endParaRPr lang="en-US" sz="2500" b="1" i="1" spc="65" dirty="0">
              <a:solidFill>
                <a:schemeClr val="accent1"/>
              </a:solidFill>
              <a:cs typeface="Arial"/>
            </a:endParaRPr>
          </a:p>
        </p:txBody>
      </p:sp>
      <p:sp>
        <p:nvSpPr>
          <p:cNvPr id="6" name="object 7" descr="Beige rectangle">
            <a:extLst>
              <a:ext uri="{FF2B5EF4-FFF2-40B4-BE49-F238E27FC236}">
                <a16:creationId xmlns:a16="http://schemas.microsoft.com/office/drawing/2014/main" id="{B36975AA-C62E-46BE-9382-E2CF56FDF817}"/>
              </a:ext>
            </a:extLst>
          </p:cNvPr>
          <p:cNvSpPr/>
          <p:nvPr/>
        </p:nvSpPr>
        <p:spPr bwMode="white">
          <a:xfrm>
            <a:off x="4044000" y="3229869"/>
            <a:ext cx="4104000" cy="0"/>
          </a:xfrm>
          <a:custGeom>
            <a:avLst/>
            <a:gdLst/>
            <a:ahLst/>
            <a:cxnLst/>
            <a:rect l="l" t="t" r="r" b="b"/>
            <a:pathLst>
              <a:path w="3935729">
                <a:moveTo>
                  <a:pt x="0" y="0"/>
                </a:moveTo>
                <a:lnTo>
                  <a:pt x="3935349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3556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3" descr="People's hands">
            <a:extLst>
              <a:ext uri="{FF2B5EF4-FFF2-40B4-BE49-F238E27FC236}">
                <a16:creationId xmlns:a16="http://schemas.microsoft.com/office/drawing/2014/main" id="{3473867A-FBFD-45C7-BD5B-FDE711A8EC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0" y="0"/>
            <a:ext cx="12192000" cy="6858000"/>
          </a:xfrm>
          <a:prstGeom prst="rect">
            <a:avLst/>
          </a:prstGeom>
        </p:spPr>
      </p:pic>
      <p:sp>
        <p:nvSpPr>
          <p:cNvPr id="5" name="object 3" descr="Blue rectangle">
            <a:extLst>
              <a:ext uri="{FF2B5EF4-FFF2-40B4-BE49-F238E27FC236}">
                <a16:creationId xmlns:a16="http://schemas.microsoft.com/office/drawing/2014/main" id="{33BB357B-B238-4C43-8242-F33D9E1D4905}"/>
              </a:ext>
            </a:extLst>
          </p:cNvPr>
          <p:cNvSpPr/>
          <p:nvPr/>
        </p:nvSpPr>
        <p:spPr>
          <a:xfrm>
            <a:off x="12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7" name="Oval 6" descr="Beige oval">
            <a:extLst>
              <a:ext uri="{FF2B5EF4-FFF2-40B4-BE49-F238E27FC236}">
                <a16:creationId xmlns:a16="http://schemas.microsoft.com/office/drawing/2014/main" id="{5E8475D7-5EB4-4E70-AD4D-D32B1FB40E6E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592443CF-1BB0-4648-AEBA-9AFB75D72A99}"/>
              </a:ext>
            </a:extLst>
          </p:cNvPr>
          <p:cNvSpPr>
            <a:spLocks noGrp="1"/>
          </p:cNvSpPr>
          <p:nvPr>
            <p:ph type="title"/>
          </p:nvPr>
        </p:nvSpPr>
        <p:spPr bwMode="white"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REQUIRED FUNDING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16D174-C1FB-4494-B78F-EFF7C645A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912" y="6174902"/>
            <a:ext cx="357116" cy="365125"/>
          </a:xfrm>
        </p:spPr>
        <p:txBody>
          <a:bodyPr/>
          <a:lstStyle/>
          <a:p>
            <a:fld id="{82EE24B5-652C-4DB5-B7C3-B5BBEC1280B1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Oval 5" descr="White circle">
            <a:extLst>
              <a:ext uri="{FF2B5EF4-FFF2-40B4-BE49-F238E27FC236}">
                <a16:creationId xmlns:a16="http://schemas.microsoft.com/office/drawing/2014/main" id="{18308D5A-12F5-4BB2-A4E0-37BA17CB1AB5}"/>
              </a:ext>
            </a:extLst>
          </p:cNvPr>
          <p:cNvSpPr/>
          <p:nvPr/>
        </p:nvSpPr>
        <p:spPr>
          <a:xfrm>
            <a:off x="3848746" y="1611824"/>
            <a:ext cx="4494508" cy="44945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bject 5" descr="Beige rectangle">
            <a:extLst>
              <a:ext uri="{FF2B5EF4-FFF2-40B4-BE49-F238E27FC236}">
                <a16:creationId xmlns:a16="http://schemas.microsoft.com/office/drawing/2014/main" id="{3C19A568-7E73-443A-A183-2C3EDA0087DF}"/>
              </a:ext>
            </a:extLst>
          </p:cNvPr>
          <p:cNvSpPr/>
          <p:nvPr/>
        </p:nvSpPr>
        <p:spPr bwMode="white">
          <a:xfrm>
            <a:off x="944410" y="1345847"/>
            <a:ext cx="435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graphicFrame>
        <p:nvGraphicFramePr>
          <p:cNvPr id="10" name="Content Placeholder 24" descr="Chart">
            <a:extLst>
              <a:ext uri="{FF2B5EF4-FFF2-40B4-BE49-F238E27FC236}">
                <a16:creationId xmlns:a16="http://schemas.microsoft.com/office/drawing/2014/main" id="{4AF4332F-83BC-4DC5-9516-227508BC57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28110577"/>
              </p:ext>
            </p:extLst>
          </p:nvPr>
        </p:nvGraphicFramePr>
        <p:xfrm>
          <a:off x="2520157" y="1699285"/>
          <a:ext cx="7151687" cy="43195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object 7">
            <a:extLst>
              <a:ext uri="{FF2B5EF4-FFF2-40B4-BE49-F238E27FC236}">
                <a16:creationId xmlns:a16="http://schemas.microsoft.com/office/drawing/2014/main" id="{ADD866C3-A26F-4579-B7C3-5EFD9B87C03B}"/>
              </a:ext>
            </a:extLst>
          </p:cNvPr>
          <p:cNvSpPr txBox="1"/>
          <p:nvPr/>
        </p:nvSpPr>
        <p:spPr>
          <a:xfrm>
            <a:off x="9187353" y="2469616"/>
            <a:ext cx="1501140" cy="70485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>
              <a:spcBef>
                <a:spcPts val="340"/>
              </a:spcBef>
            </a:pPr>
            <a:r>
              <a:rPr lang="en-US" sz="1400" i="1" spc="15" dirty="0">
                <a:solidFill>
                  <a:schemeClr val="bg2"/>
                </a:solidFill>
                <a:cs typeface="Arial"/>
              </a:rPr>
              <a:t>DEBT INVESTOR</a:t>
            </a:r>
          </a:p>
          <a:p>
            <a:pPr marL="12700" algn="r">
              <a:spcBef>
                <a:spcPts val="340"/>
              </a:spcBef>
            </a:pPr>
            <a:r>
              <a:rPr lang="en-US" sz="2500" b="1" dirty="0">
                <a:solidFill>
                  <a:schemeClr val="bg1"/>
                </a:solidFill>
                <a:latin typeface="+mj-lt"/>
              </a:rPr>
              <a:t>$XXXXX</a:t>
            </a:r>
          </a:p>
        </p:txBody>
      </p:sp>
      <p:sp>
        <p:nvSpPr>
          <p:cNvPr id="12" name="object 8">
            <a:extLst>
              <a:ext uri="{FF2B5EF4-FFF2-40B4-BE49-F238E27FC236}">
                <a16:creationId xmlns:a16="http://schemas.microsoft.com/office/drawing/2014/main" id="{9443DAA2-8BB3-4983-BE18-DE25682FF713}"/>
              </a:ext>
            </a:extLst>
          </p:cNvPr>
          <p:cNvSpPr txBox="1"/>
          <p:nvPr/>
        </p:nvSpPr>
        <p:spPr>
          <a:xfrm>
            <a:off x="1503507" y="4946920"/>
            <a:ext cx="1610330" cy="70485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40"/>
              </a:spcBef>
            </a:pPr>
            <a:r>
              <a:rPr lang="en-US" sz="1400" i="1" spc="15" dirty="0">
                <a:solidFill>
                  <a:schemeClr val="bg2"/>
                </a:solidFill>
                <a:cs typeface="Arial"/>
              </a:rPr>
              <a:t>BANK</a:t>
            </a:r>
          </a:p>
          <a:p>
            <a:pPr marL="12700">
              <a:lnSpc>
                <a:spcPct val="100000"/>
              </a:lnSpc>
              <a:spcBef>
                <a:spcPts val="425"/>
              </a:spcBef>
            </a:pPr>
            <a:r>
              <a:rPr lang="en-US" sz="2500" b="1" dirty="0">
                <a:solidFill>
                  <a:schemeClr val="bg1"/>
                </a:solidFill>
                <a:latin typeface="+mj-lt"/>
              </a:rPr>
              <a:t>$XXXXX</a:t>
            </a:r>
          </a:p>
        </p:txBody>
      </p:sp>
      <p:sp>
        <p:nvSpPr>
          <p:cNvPr id="13" name="object 9">
            <a:extLst>
              <a:ext uri="{FF2B5EF4-FFF2-40B4-BE49-F238E27FC236}">
                <a16:creationId xmlns:a16="http://schemas.microsoft.com/office/drawing/2014/main" id="{45E34A9E-134A-42FD-820E-74C9C4A6E06E}"/>
              </a:ext>
            </a:extLst>
          </p:cNvPr>
          <p:cNvSpPr txBox="1"/>
          <p:nvPr/>
        </p:nvSpPr>
        <p:spPr>
          <a:xfrm>
            <a:off x="8977095" y="4946920"/>
            <a:ext cx="1711398" cy="70485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340"/>
              </a:spcBef>
            </a:pPr>
            <a:r>
              <a:rPr lang="en-US" sz="1400" i="1" spc="15" dirty="0">
                <a:solidFill>
                  <a:schemeClr val="bg2"/>
                </a:solidFill>
                <a:cs typeface="Arial"/>
              </a:rPr>
              <a:t>OWNER EQUITY</a:t>
            </a:r>
          </a:p>
          <a:p>
            <a:pPr marL="12700" algn="r">
              <a:lnSpc>
                <a:spcPct val="100000"/>
              </a:lnSpc>
              <a:spcBef>
                <a:spcPts val="340"/>
              </a:spcBef>
            </a:pPr>
            <a:r>
              <a:rPr lang="en-US" sz="2500" b="1" dirty="0">
                <a:solidFill>
                  <a:schemeClr val="bg1"/>
                </a:solidFill>
                <a:latin typeface="+mj-lt"/>
              </a:rPr>
              <a:t>$XXXXX</a:t>
            </a:r>
          </a:p>
        </p:txBody>
      </p:sp>
      <p:sp>
        <p:nvSpPr>
          <p:cNvPr id="14" name="object 7">
            <a:extLst>
              <a:ext uri="{FF2B5EF4-FFF2-40B4-BE49-F238E27FC236}">
                <a16:creationId xmlns:a16="http://schemas.microsoft.com/office/drawing/2014/main" id="{FFC4D6E5-F39D-4148-8E29-64D0DE6071D2}"/>
              </a:ext>
            </a:extLst>
          </p:cNvPr>
          <p:cNvSpPr txBox="1"/>
          <p:nvPr/>
        </p:nvSpPr>
        <p:spPr>
          <a:xfrm>
            <a:off x="1503507" y="2469616"/>
            <a:ext cx="1793571" cy="682238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40"/>
              </a:spcBef>
            </a:pPr>
            <a:r>
              <a:rPr lang="en-US" sz="1400" i="1" spc="15" dirty="0">
                <a:solidFill>
                  <a:schemeClr val="bg2"/>
                </a:solidFill>
                <a:cs typeface="Arial"/>
              </a:rPr>
              <a:t>DEBT</a:t>
            </a:r>
            <a:r>
              <a:rPr lang="en-US" sz="1400" i="1" spc="-15" dirty="0">
                <a:solidFill>
                  <a:schemeClr val="bg2"/>
                </a:solidFill>
                <a:cs typeface="Arial"/>
              </a:rPr>
              <a:t> </a:t>
            </a:r>
            <a:r>
              <a:rPr lang="en-US" sz="1400" i="1" spc="20" dirty="0">
                <a:solidFill>
                  <a:schemeClr val="bg2"/>
                </a:solidFill>
                <a:cs typeface="Arial"/>
              </a:rPr>
              <a:t>INVESTMENT</a:t>
            </a:r>
          </a:p>
          <a:p>
            <a:pPr marL="12700">
              <a:lnSpc>
                <a:spcPct val="100000"/>
              </a:lnSpc>
              <a:spcBef>
                <a:spcPts val="340"/>
              </a:spcBef>
            </a:pPr>
            <a:r>
              <a:rPr lang="en-US" sz="2500" b="1" dirty="0">
                <a:solidFill>
                  <a:schemeClr val="bg1"/>
                </a:solidFill>
                <a:latin typeface="+mj-lt"/>
                <a:cs typeface="Avenir Black"/>
              </a:rPr>
              <a:t>$XXXXX</a:t>
            </a:r>
            <a:endParaRPr lang="en-US" sz="2500" dirty="0">
              <a:solidFill>
                <a:schemeClr val="bg1"/>
              </a:solidFill>
              <a:latin typeface="+mj-lt"/>
              <a:cs typeface="Avenir Black"/>
            </a:endParaRPr>
          </a:p>
        </p:txBody>
      </p:sp>
      <p:cxnSp>
        <p:nvCxnSpPr>
          <p:cNvPr id="15" name="Straight Connector 14" descr="White line">
            <a:extLst>
              <a:ext uri="{FF2B5EF4-FFF2-40B4-BE49-F238E27FC236}">
                <a16:creationId xmlns:a16="http://schemas.microsoft.com/office/drawing/2014/main" id="{8F10C47F-8DB6-4F10-999F-9F0945EF1066}"/>
              </a:ext>
            </a:extLst>
          </p:cNvPr>
          <p:cNvCxnSpPr/>
          <p:nvPr/>
        </p:nvCxnSpPr>
        <p:spPr>
          <a:xfrm>
            <a:off x="3255441" y="2944678"/>
            <a:ext cx="936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 descr="White line">
            <a:extLst>
              <a:ext uri="{FF2B5EF4-FFF2-40B4-BE49-F238E27FC236}">
                <a16:creationId xmlns:a16="http://schemas.microsoft.com/office/drawing/2014/main" id="{ABF823CE-8F30-44E8-A4F3-B87E440DA298}"/>
              </a:ext>
            </a:extLst>
          </p:cNvPr>
          <p:cNvCxnSpPr>
            <a:cxnSpLocks/>
          </p:cNvCxnSpPr>
          <p:nvPr/>
        </p:nvCxnSpPr>
        <p:spPr>
          <a:xfrm>
            <a:off x="3255441" y="5406326"/>
            <a:ext cx="140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 descr="White line">
            <a:extLst>
              <a:ext uri="{FF2B5EF4-FFF2-40B4-BE49-F238E27FC236}">
                <a16:creationId xmlns:a16="http://schemas.microsoft.com/office/drawing/2014/main" id="{1EC67F4A-791B-465C-A6D0-425D45D4BDC4}"/>
              </a:ext>
            </a:extLst>
          </p:cNvPr>
          <p:cNvCxnSpPr>
            <a:cxnSpLocks/>
          </p:cNvCxnSpPr>
          <p:nvPr/>
        </p:nvCxnSpPr>
        <p:spPr>
          <a:xfrm>
            <a:off x="7961864" y="2944678"/>
            <a:ext cx="972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 descr="White line">
            <a:extLst>
              <a:ext uri="{FF2B5EF4-FFF2-40B4-BE49-F238E27FC236}">
                <a16:creationId xmlns:a16="http://schemas.microsoft.com/office/drawing/2014/main" id="{21CEE569-9C3A-4C5E-A777-4A90772E84F2}"/>
              </a:ext>
            </a:extLst>
          </p:cNvPr>
          <p:cNvCxnSpPr>
            <a:cxnSpLocks/>
          </p:cNvCxnSpPr>
          <p:nvPr/>
        </p:nvCxnSpPr>
        <p:spPr>
          <a:xfrm>
            <a:off x="7680960" y="5406326"/>
            <a:ext cx="125290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811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 descr="Girl with documents">
            <a:extLst>
              <a:ext uri="{FF2B5EF4-FFF2-40B4-BE49-F238E27FC236}">
                <a16:creationId xmlns:a16="http://schemas.microsoft.com/office/drawing/2014/main" id="{BD5BAEF8-04EE-4148-AB9D-25427A9268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" y="675"/>
            <a:ext cx="12189600" cy="685665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5537408-2125-4CE5-92A7-F7E0FCBA31D0}"/>
              </a:ext>
            </a:extLst>
          </p:cNvPr>
          <p:cNvSpPr txBox="1">
            <a:spLocks/>
          </p:cNvSpPr>
          <p:nvPr/>
        </p:nvSpPr>
        <p:spPr>
          <a:xfrm>
            <a:off x="-1" y="1341439"/>
            <a:ext cx="6348413" cy="4140200"/>
          </a:xfrm>
          <a:prstGeom prst="rect">
            <a:avLst/>
          </a:prstGeom>
          <a:solidFill>
            <a:schemeClr val="accent2"/>
          </a:solidFill>
        </p:spPr>
        <p:txBody>
          <a:bodyPr lIns="1548000" tIns="216000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100"/>
              </a:spcBef>
              <a:buFont typeface="Arial" panose="020B0604020202020204" pitchFamily="34" charset="0"/>
              <a:buNone/>
            </a:pPr>
            <a:r>
              <a:rPr lang="en-US" sz="2500" b="1" i="1" spc="60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Mirjam</a:t>
            </a:r>
            <a:r>
              <a:rPr lang="en-US" sz="2500" b="1" i="1" spc="140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 </a:t>
            </a:r>
            <a:r>
              <a:rPr lang="en-US" sz="2500" b="1" i="1" spc="70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Nilsson</a:t>
            </a:r>
            <a:endParaRPr lang="en-US" sz="2500" b="1" i="1" dirty="0">
              <a:solidFill>
                <a:schemeClr val="bg2">
                  <a:lumMod val="20000"/>
                  <a:lumOff val="80000"/>
                  <a:alpha val="75000"/>
                </a:schemeClr>
              </a:solidFill>
              <a:cs typeface="Arial"/>
            </a:endParaRPr>
          </a:p>
          <a:p>
            <a:pPr marL="0" marR="5080" indent="0">
              <a:buFont typeface="Arial" panose="020B0604020202020204" pitchFamily="34" charset="0"/>
              <a:buNone/>
            </a:pPr>
            <a:r>
              <a:rPr lang="en-US" sz="2500" b="1" i="1" spc="70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nilsson@example.com</a:t>
            </a:r>
          </a:p>
          <a:p>
            <a:pPr marL="0" marR="5080" indent="0">
              <a:buFont typeface="Arial" panose="020B0604020202020204" pitchFamily="34" charset="0"/>
              <a:buNone/>
            </a:pPr>
            <a:r>
              <a:rPr lang="en-US" sz="2500" b="1" i="1" spc="45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678-555-0100</a:t>
            </a:r>
            <a:endParaRPr lang="en-US" sz="2500" b="1" i="1" dirty="0">
              <a:solidFill>
                <a:schemeClr val="bg2">
                  <a:lumMod val="20000"/>
                  <a:lumOff val="80000"/>
                  <a:alpha val="75000"/>
                </a:schemeClr>
              </a:solidFill>
              <a:cs typeface="Arial"/>
            </a:endParaRPr>
          </a:p>
          <a:p>
            <a:pPr marL="0" indent="0">
              <a:lnSpc>
                <a:spcPct val="125000"/>
              </a:lnSpc>
              <a:buFont typeface="Arial" panose="020B0604020202020204" pitchFamily="34" charset="0"/>
              <a:buNone/>
            </a:pPr>
            <a:endParaRPr lang="en-US" sz="2500" b="1" dirty="0">
              <a:solidFill>
                <a:schemeClr val="bg2">
                  <a:alpha val="50000"/>
                </a:schemeClr>
              </a:solidFill>
            </a:endParaRPr>
          </a:p>
        </p:txBody>
      </p:sp>
      <p:sp>
        <p:nvSpPr>
          <p:cNvPr id="6" name="object 6" descr="Beige rectangle">
            <a:extLst>
              <a:ext uri="{FF2B5EF4-FFF2-40B4-BE49-F238E27FC236}">
                <a16:creationId xmlns:a16="http://schemas.microsoft.com/office/drawing/2014/main" id="{B0C70F64-F3E5-413B-AF4F-E15CE944B761}"/>
              </a:ext>
            </a:extLst>
          </p:cNvPr>
          <p:cNvSpPr/>
          <p:nvPr/>
        </p:nvSpPr>
        <p:spPr bwMode="ltGray">
          <a:xfrm>
            <a:off x="931203" y="2894901"/>
            <a:ext cx="4176000" cy="0"/>
          </a:xfrm>
          <a:custGeom>
            <a:avLst/>
            <a:gdLst/>
            <a:ahLst/>
            <a:cxnLst/>
            <a:rect l="l" t="t" r="r" b="b"/>
            <a:pathLst>
              <a:path w="4206240">
                <a:moveTo>
                  <a:pt x="0" y="0"/>
                </a:moveTo>
                <a:lnTo>
                  <a:pt x="4206240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D43A5E-77DF-44FD-800D-158434A3ABC6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38200" y="1701559"/>
            <a:ext cx="4859215" cy="1325563"/>
          </a:xfrm>
        </p:spPr>
        <p:txBody>
          <a:bodyPr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</a:rPr>
              <a:t>THANK YOU!</a:t>
            </a:r>
            <a:endParaRPr lang="en-US" sz="5000" dirty="0"/>
          </a:p>
        </p:txBody>
      </p:sp>
      <p:pic>
        <p:nvPicPr>
          <p:cNvPr id="11" name="Graphic 10" descr="Person icon">
            <a:extLst>
              <a:ext uri="{FF2B5EF4-FFF2-40B4-BE49-F238E27FC236}">
                <a16:creationId xmlns:a16="http://schemas.microsoft.com/office/drawing/2014/main" id="{623730AD-04DB-4D31-90B9-486007BC48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35237" y="3470503"/>
            <a:ext cx="342900" cy="352425"/>
          </a:xfrm>
          <a:prstGeom prst="rect">
            <a:avLst/>
          </a:prstGeom>
        </p:spPr>
      </p:pic>
      <p:pic>
        <p:nvPicPr>
          <p:cNvPr id="12" name="Graphic 11" descr="Mail icon">
            <a:extLst>
              <a:ext uri="{FF2B5EF4-FFF2-40B4-BE49-F238E27FC236}">
                <a16:creationId xmlns:a16="http://schemas.microsoft.com/office/drawing/2014/main" id="{A19DD78C-1BBA-435D-AB9C-910A5A3B50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35237" y="3965704"/>
            <a:ext cx="342900" cy="342900"/>
          </a:xfrm>
          <a:prstGeom prst="rect">
            <a:avLst/>
          </a:prstGeom>
        </p:spPr>
      </p:pic>
      <p:pic>
        <p:nvPicPr>
          <p:cNvPr id="13" name="Graphic 12" descr="Phone icon">
            <a:extLst>
              <a:ext uri="{FF2B5EF4-FFF2-40B4-BE49-F238E27FC236}">
                <a16:creationId xmlns:a16="http://schemas.microsoft.com/office/drawing/2014/main" id="{E1FE68E0-BC77-4B86-BF40-6A4FF5062F5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35237" y="4451380"/>
            <a:ext cx="3429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6951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7" descr="Man talks by phone">
            <a:extLst>
              <a:ext uri="{FF2B5EF4-FFF2-40B4-BE49-F238E27FC236}">
                <a16:creationId xmlns:a16="http://schemas.microsoft.com/office/drawing/2014/main" id="{2894B736-0F24-454E-8A9D-717EB78697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" y="0"/>
            <a:ext cx="6991350" cy="6858000"/>
          </a:xfrm>
          <a:prstGeom prst="rect">
            <a:avLst/>
          </a:prstGeom>
        </p:spPr>
      </p:pic>
      <p:sp>
        <p:nvSpPr>
          <p:cNvPr id="5" name="object 3" descr="Beige rectangle">
            <a:extLst>
              <a:ext uri="{FF2B5EF4-FFF2-40B4-BE49-F238E27FC236}">
                <a16:creationId xmlns:a16="http://schemas.microsoft.com/office/drawing/2014/main" id="{DCF29767-6635-4A46-AB77-672CC90C6FBE}"/>
              </a:ext>
            </a:extLst>
          </p:cNvPr>
          <p:cNvSpPr/>
          <p:nvPr/>
        </p:nvSpPr>
        <p:spPr>
          <a:xfrm>
            <a:off x="8181340" y="1359001"/>
            <a:ext cx="4010660" cy="4194074"/>
          </a:xfrm>
          <a:custGeom>
            <a:avLst/>
            <a:gdLst/>
            <a:ahLst/>
            <a:cxnLst/>
            <a:rect l="l" t="t" r="r" b="b"/>
            <a:pathLst>
              <a:path w="4010659" h="333375">
                <a:moveTo>
                  <a:pt x="0" y="333006"/>
                </a:moveTo>
                <a:lnTo>
                  <a:pt x="4010367" y="333006"/>
                </a:lnTo>
                <a:lnTo>
                  <a:pt x="4010367" y="0"/>
                </a:lnTo>
                <a:lnTo>
                  <a:pt x="0" y="0"/>
                </a:lnTo>
                <a:lnTo>
                  <a:pt x="0" y="333006"/>
                </a:ln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6" name="object 6" descr="Blue rectangle">
            <a:extLst>
              <a:ext uri="{FF2B5EF4-FFF2-40B4-BE49-F238E27FC236}">
                <a16:creationId xmlns:a16="http://schemas.microsoft.com/office/drawing/2014/main" id="{9FABC344-E043-45BE-8588-06C658DBCE70}"/>
              </a:ext>
            </a:extLst>
          </p:cNvPr>
          <p:cNvSpPr/>
          <p:nvPr/>
        </p:nvSpPr>
        <p:spPr>
          <a:xfrm>
            <a:off x="5502275" y="1692008"/>
            <a:ext cx="6689725" cy="3528060"/>
          </a:xfrm>
          <a:custGeom>
            <a:avLst/>
            <a:gdLst/>
            <a:ahLst/>
            <a:cxnLst/>
            <a:rect l="l" t="t" r="r" b="b"/>
            <a:pathLst>
              <a:path w="6689725" h="3528060">
                <a:moveTo>
                  <a:pt x="0" y="3527996"/>
                </a:moveTo>
                <a:lnTo>
                  <a:pt x="6689648" y="3527996"/>
                </a:lnTo>
                <a:lnTo>
                  <a:pt x="6689648" y="0"/>
                </a:lnTo>
                <a:lnTo>
                  <a:pt x="0" y="0"/>
                </a:lnTo>
                <a:lnTo>
                  <a:pt x="0" y="35279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5C5720-51D4-4632-91CD-936B8AB96750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6198107" y="2331086"/>
            <a:ext cx="5165558" cy="833856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Objective 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D506CC-0185-443E-82C7-1600C21D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object 9" descr="Beige rectangle">
            <a:extLst>
              <a:ext uri="{FF2B5EF4-FFF2-40B4-BE49-F238E27FC236}">
                <a16:creationId xmlns:a16="http://schemas.microsoft.com/office/drawing/2014/main" id="{02C6628C-972C-4717-AAF3-D882B30F6658}"/>
              </a:ext>
            </a:extLst>
          </p:cNvPr>
          <p:cNvSpPr/>
          <p:nvPr/>
        </p:nvSpPr>
        <p:spPr bwMode="white">
          <a:xfrm>
            <a:off x="6313932" y="3042424"/>
            <a:ext cx="2970000" cy="0"/>
          </a:xfrm>
          <a:custGeom>
            <a:avLst/>
            <a:gdLst/>
            <a:ahLst/>
            <a:cxnLst/>
            <a:rect l="l" t="t" r="r" b="b"/>
            <a:pathLst>
              <a:path w="2642870">
                <a:moveTo>
                  <a:pt x="0" y="0"/>
                </a:moveTo>
                <a:lnTo>
                  <a:pt x="2642616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7A818AB-B120-41D5-88A6-933AB9CAAE68}"/>
              </a:ext>
            </a:extLst>
          </p:cNvPr>
          <p:cNvSpPr txBox="1">
            <a:spLocks/>
          </p:cNvSpPr>
          <p:nvPr/>
        </p:nvSpPr>
        <p:spPr bwMode="white">
          <a:xfrm>
            <a:off x="6188242" y="3217631"/>
            <a:ext cx="5181600" cy="160337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i="1" spc="-2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To understand and analyze a retail business using analytics tools </a:t>
            </a:r>
          </a:p>
        </p:txBody>
      </p:sp>
    </p:spTree>
    <p:extLst>
      <p:ext uri="{BB962C8B-B14F-4D97-AF65-F5344CB8AC3E}">
        <p14:creationId xmlns:p14="http://schemas.microsoft.com/office/powerpoint/2010/main" val="1793949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Blue rectangle">
            <a:extLst>
              <a:ext uri="{FF2B5EF4-FFF2-40B4-BE49-F238E27FC236}">
                <a16:creationId xmlns:a16="http://schemas.microsoft.com/office/drawing/2014/main" id="{7D87B918-371C-4B31-9C7A-1D9A08C8A3B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8" name="object 3" descr="Blue rectangle">
            <a:extLst>
              <a:ext uri="{FF2B5EF4-FFF2-40B4-BE49-F238E27FC236}">
                <a16:creationId xmlns:a16="http://schemas.microsoft.com/office/drawing/2014/main" id="{A277388B-76FD-44C4-B506-F8A157E57C65}"/>
              </a:ext>
            </a:extLst>
          </p:cNvPr>
          <p:cNvSpPr/>
          <p:nvPr/>
        </p:nvSpPr>
        <p:spPr>
          <a:xfrm>
            <a:off x="240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9" name="Oval 8" descr="Beige oval">
            <a:extLst>
              <a:ext uri="{FF2B5EF4-FFF2-40B4-BE49-F238E27FC236}">
                <a16:creationId xmlns:a16="http://schemas.microsoft.com/office/drawing/2014/main" id="{1191A09B-8CB4-416A-B1F9-ABC3B476DE1F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D00B79-44BB-4D5F-B51D-2270A854D77A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838200" y="329956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INDUSTRY OUTLOOK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F3C1EE-D9A0-406A-9A3A-75C82527E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3</a:t>
            </a:fld>
            <a:endParaRPr lang="en-US" dirty="0"/>
          </a:p>
        </p:txBody>
      </p:sp>
      <p:graphicFrame>
        <p:nvGraphicFramePr>
          <p:cNvPr id="13" name="Content Placeholder 12" descr="Table">
            <a:extLst>
              <a:ext uri="{FF2B5EF4-FFF2-40B4-BE49-F238E27FC236}">
                <a16:creationId xmlns:a16="http://schemas.microsoft.com/office/drawing/2014/main" id="{1D6AB21B-0AB3-44DD-AD8E-D2EDD77DEA42}"/>
              </a:ext>
            </a:extLst>
          </p:cNvPr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3214045329"/>
              </p:ext>
            </p:extLst>
          </p:nvPr>
        </p:nvGraphicFramePr>
        <p:xfrm>
          <a:off x="859454" y="2544763"/>
          <a:ext cx="10473092" cy="1556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4618">
                  <a:extLst>
                    <a:ext uri="{9D8B030D-6E8A-4147-A177-3AD203B41FA5}">
                      <a16:colId xmlns:a16="http://schemas.microsoft.com/office/drawing/2014/main" val="3572385518"/>
                    </a:ext>
                  </a:extLst>
                </a:gridCol>
                <a:gridCol w="2094618">
                  <a:extLst>
                    <a:ext uri="{9D8B030D-6E8A-4147-A177-3AD203B41FA5}">
                      <a16:colId xmlns:a16="http://schemas.microsoft.com/office/drawing/2014/main" val="1440817424"/>
                    </a:ext>
                  </a:extLst>
                </a:gridCol>
                <a:gridCol w="2094620">
                  <a:extLst>
                    <a:ext uri="{9D8B030D-6E8A-4147-A177-3AD203B41FA5}">
                      <a16:colId xmlns:a16="http://schemas.microsoft.com/office/drawing/2014/main" val="1835666774"/>
                    </a:ext>
                  </a:extLst>
                </a:gridCol>
                <a:gridCol w="2094618">
                  <a:extLst>
                    <a:ext uri="{9D8B030D-6E8A-4147-A177-3AD203B41FA5}">
                      <a16:colId xmlns:a16="http://schemas.microsoft.com/office/drawing/2014/main" val="3312468757"/>
                    </a:ext>
                  </a:extLst>
                </a:gridCol>
                <a:gridCol w="2094618">
                  <a:extLst>
                    <a:ext uri="{9D8B030D-6E8A-4147-A177-3AD203B41FA5}">
                      <a16:colId xmlns:a16="http://schemas.microsoft.com/office/drawing/2014/main" val="3881031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20,807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$183B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12%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$50,000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000" b="1" dirty="0">
                          <a:solidFill>
                            <a:schemeClr val="accent1"/>
                          </a:solidFill>
                          <a:latin typeface="+mj-lt"/>
                        </a:rPr>
                        <a:t>5%</a:t>
                      </a: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8120738"/>
                  </a:ext>
                </a:extLst>
              </a:tr>
              <a:tr h="1008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a-DK" sz="1800" b="0" i="1" u="none" strike="noStrike" kern="1200" cap="none" spc="-25" normalizeH="0" baseline="0" noProof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Lorem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a-DK" sz="1800" b="0" i="1" u="none" strike="noStrike" kern="1200" cap="none" spc="-25" normalizeH="0" baseline="0" noProof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ipsum dolor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a-DK" sz="1800" b="0" i="1" u="none" strike="noStrike" kern="1200" cap="none" spc="-25" normalizeH="0" baseline="0" noProof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sit amet</a:t>
                      </a:r>
                      <a:endParaRPr kumimoji="0" lang="en-US" sz="1800" b="0" i="1" u="none" strike="noStrike" kern="1200" cap="none" spc="-25" normalizeH="0" baseline="0" noProof="0" dirty="0">
                        <a:ln>
                          <a:noFill/>
                        </a:ln>
                        <a:solidFill>
                          <a:srgbClr val="64B2C1">
                            <a:lumMod val="20000"/>
                            <a:lumOff val="80000"/>
                          </a:srgbClr>
                        </a:solidFill>
                        <a:effectLst/>
                        <a:uLnTx/>
                        <a:uFillTx/>
                        <a:latin typeface="Arial 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a-DK" sz="1800" b="0" i="1" u="none" strike="noStrike" kern="1200" cap="none" spc="-25" normalizeH="0" baseline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Lorem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a-DK" sz="1800" b="0" i="1" u="none" strike="noStrike" kern="1200" cap="none" spc="-25" normalizeH="0" baseline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ipsum dolor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da-DK" sz="1800" b="0" i="1" u="none" strike="noStrike" kern="1200" cap="none" spc="-25" normalizeH="0" baseline="0" noProof="0" dirty="0">
                          <a:ln>
                            <a:noFill/>
                          </a:ln>
                          <a:solidFill>
                            <a:srgbClr val="64B2C1">
                              <a:lumMod val="20000"/>
                              <a:lumOff val="80000"/>
                            </a:srgbClr>
                          </a:solidFill>
                          <a:effectLst/>
                          <a:uLnTx/>
                          <a:uFillTx/>
                          <a:latin typeface="Arial "/>
                          <a:ea typeface="+mn-ea"/>
                          <a:cs typeface="Arial"/>
                        </a:rPr>
                        <a:t>sit amet</a:t>
                      </a:r>
                      <a:endParaRPr kumimoji="0" lang="en-US" sz="1800" b="0" i="1" u="none" strike="noStrike" kern="1200" cap="none" spc="-25" normalizeH="0" baseline="0" noProof="0" dirty="0">
                        <a:ln>
                          <a:noFill/>
                        </a:ln>
                        <a:solidFill>
                          <a:srgbClr val="64B2C1">
                            <a:lumMod val="20000"/>
                            <a:lumOff val="80000"/>
                          </a:srgbClr>
                        </a:solidFill>
                        <a:effectLst/>
                        <a:uLnTx/>
                        <a:uFillTx/>
                        <a:latin typeface="Arial 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Lorem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ipsum dolor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sit amet</a:t>
                      </a:r>
                      <a:endParaRPr lang="en-US" sz="1800" i="1" kern="1200" spc="-25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Lorem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ipsum dolor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sit amet</a:t>
                      </a:r>
                      <a:endParaRPr lang="en-US" sz="1800" i="1" kern="1200" spc="-25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Lorem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ipsum dolor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a-DK" sz="1800" i="1" kern="1200" spc="-2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ea typeface="+mn-ea"/>
                          <a:cs typeface="Arial"/>
                        </a:rPr>
                        <a:t>sit amet</a:t>
                      </a:r>
                      <a:endParaRPr lang="en-US" sz="1800" i="1" kern="1200" spc="-25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ea typeface="+mn-ea"/>
                        <a:cs typeface="Arial"/>
                      </a:endParaRPr>
                    </a:p>
                  </a:txBody>
                  <a:tcPr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5001753"/>
                  </a:ext>
                </a:extLst>
              </a:tr>
            </a:tbl>
          </a:graphicData>
        </a:graphic>
      </p:graphicFrame>
      <p:sp>
        <p:nvSpPr>
          <p:cNvPr id="11" name="object 5" descr="Beige rectangle">
            <a:extLst>
              <a:ext uri="{FF2B5EF4-FFF2-40B4-BE49-F238E27FC236}">
                <a16:creationId xmlns:a16="http://schemas.microsoft.com/office/drawing/2014/main" id="{B07BA1F9-2C19-4C07-B29B-18B9FBCC4755}"/>
              </a:ext>
            </a:extLst>
          </p:cNvPr>
          <p:cNvSpPr/>
          <p:nvPr/>
        </p:nvSpPr>
        <p:spPr bwMode="white">
          <a:xfrm>
            <a:off x="947607" y="1324564"/>
            <a:ext cx="4536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cxnSp>
        <p:nvCxnSpPr>
          <p:cNvPr id="12" name="Straight Connector 11" descr="Line">
            <a:extLst>
              <a:ext uri="{FF2B5EF4-FFF2-40B4-BE49-F238E27FC236}">
                <a16:creationId xmlns:a16="http://schemas.microsoft.com/office/drawing/2014/main" id="{0D4D8421-B427-472B-95AE-FBBC914ACC5F}"/>
              </a:ext>
            </a:extLst>
          </p:cNvPr>
          <p:cNvCxnSpPr/>
          <p:nvPr/>
        </p:nvCxnSpPr>
        <p:spPr>
          <a:xfrm>
            <a:off x="6096000" y="4101403"/>
            <a:ext cx="0" cy="396000"/>
          </a:xfrm>
          <a:prstGeom prst="line">
            <a:avLst/>
          </a:prstGeom>
          <a:ln w="127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C81554E6-FFC7-4D10-8E15-D72915B89452}"/>
              </a:ext>
            </a:extLst>
          </p:cNvPr>
          <p:cNvSpPr/>
          <p:nvPr/>
        </p:nvSpPr>
        <p:spPr>
          <a:xfrm>
            <a:off x="4583907" y="4487445"/>
            <a:ext cx="3024187" cy="647700"/>
          </a:xfrm>
          <a:prstGeom prst="rect">
            <a:avLst/>
          </a:prstGeom>
          <a:solidFill>
            <a:schemeClr val="accent1"/>
          </a:solidFill>
        </p:spPr>
        <p:txBody>
          <a:bodyPr wrap="square" anchor="ctr" anchorCtr="0">
            <a:noAutofit/>
          </a:bodyPr>
          <a:lstStyle/>
          <a:p>
            <a:pPr algn="ctr">
              <a:lnSpc>
                <a:spcPct val="100000"/>
              </a:lnSpc>
              <a:spcBef>
                <a:spcPts val="1055"/>
              </a:spcBef>
            </a:pPr>
            <a:r>
              <a:rPr lang="en-US" sz="3000" dirty="0">
                <a:solidFill>
                  <a:schemeClr val="tx2"/>
                </a:solidFill>
                <a:latin typeface="+mj-lt"/>
              </a:rPr>
              <a:t>SUCCESS</a:t>
            </a:r>
          </a:p>
        </p:txBody>
      </p:sp>
    </p:spTree>
    <p:extLst>
      <p:ext uri="{BB962C8B-B14F-4D97-AF65-F5344CB8AC3E}">
        <p14:creationId xmlns:p14="http://schemas.microsoft.com/office/powerpoint/2010/main" val="2165367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8AF702-A859-4D49-823E-455702872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D5D9271-B659-4A45-8868-BAEC4EF7D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752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THE MARKET: Lorem ipsum dolor sit amet</a:t>
            </a:r>
          </a:p>
        </p:txBody>
      </p:sp>
      <p:graphicFrame>
        <p:nvGraphicFramePr>
          <p:cNvPr id="27" name="Content Placeholder 26" descr="Chart">
            <a:extLst>
              <a:ext uri="{FF2B5EF4-FFF2-40B4-BE49-F238E27FC236}">
                <a16:creationId xmlns:a16="http://schemas.microsoft.com/office/drawing/2014/main" id="{8B7962D3-FAFD-4B86-A9C4-A868A9DF6045}"/>
              </a:ext>
            </a:extLst>
          </p:cNvPr>
          <p:cNvGraphicFramePr>
            <a:graphicFrameLocks noGrp="1"/>
          </p:cNvGraphicFramePr>
          <p:nvPr>
            <p:ph sz="half" idx="13"/>
            <p:extLst>
              <p:ext uri="{D42A27DB-BD31-4B8C-83A1-F6EECF244321}">
                <p14:modId xmlns:p14="http://schemas.microsoft.com/office/powerpoint/2010/main" val="739631934"/>
              </p:ext>
            </p:extLst>
          </p:nvPr>
        </p:nvGraphicFramePr>
        <p:xfrm>
          <a:off x="1009142" y="1724978"/>
          <a:ext cx="1971675" cy="1738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ontent Placeholder 5" descr="Table">
            <a:extLst>
              <a:ext uri="{FF2B5EF4-FFF2-40B4-BE49-F238E27FC236}">
                <a16:creationId xmlns:a16="http://schemas.microsoft.com/office/drawing/2014/main" id="{4B0BCC78-A7E9-4210-BED1-FB0F136FA0B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254049"/>
              </p:ext>
            </p:extLst>
          </p:nvPr>
        </p:nvGraphicFramePr>
        <p:xfrm>
          <a:off x="947738" y="4189906"/>
          <a:ext cx="7746553" cy="23029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3687">
                  <a:extLst>
                    <a:ext uri="{9D8B030D-6E8A-4147-A177-3AD203B41FA5}">
                      <a16:colId xmlns:a16="http://schemas.microsoft.com/office/drawing/2014/main" val="413496124"/>
                    </a:ext>
                  </a:extLst>
                </a:gridCol>
                <a:gridCol w="1436517">
                  <a:extLst>
                    <a:ext uri="{9D8B030D-6E8A-4147-A177-3AD203B41FA5}">
                      <a16:colId xmlns:a16="http://schemas.microsoft.com/office/drawing/2014/main" val="1609701450"/>
                    </a:ext>
                  </a:extLst>
                </a:gridCol>
                <a:gridCol w="1418783">
                  <a:extLst>
                    <a:ext uri="{9D8B030D-6E8A-4147-A177-3AD203B41FA5}">
                      <a16:colId xmlns:a16="http://schemas.microsoft.com/office/drawing/2014/main" val="3998250674"/>
                    </a:ext>
                  </a:extLst>
                </a:gridCol>
                <a:gridCol w="1418783">
                  <a:extLst>
                    <a:ext uri="{9D8B030D-6E8A-4147-A177-3AD203B41FA5}">
                      <a16:colId xmlns:a16="http://schemas.microsoft.com/office/drawing/2014/main" val="3885689842"/>
                    </a:ext>
                  </a:extLst>
                </a:gridCol>
                <a:gridCol w="1418783">
                  <a:extLst>
                    <a:ext uri="{9D8B030D-6E8A-4147-A177-3AD203B41FA5}">
                      <a16:colId xmlns:a16="http://schemas.microsoft.com/office/drawing/2014/main" val="2581020686"/>
                    </a:ext>
                  </a:extLst>
                </a:gridCol>
              </a:tblGrid>
              <a:tr h="302029">
                <a:tc>
                  <a:txBody>
                    <a:bodyPr/>
                    <a:lstStyle/>
                    <a:p>
                      <a:pPr marL="216000" algn="l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lang="en-US" sz="1400" b="1" spc="-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CUSTOMERS</a:t>
                      </a:r>
                      <a:endParaRPr sz="140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216000" algn="l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GROWTH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216000" algn="l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YR1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216000" algn="l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YR2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216000" algn="l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YR3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3940839"/>
                  </a:ext>
                </a:extLst>
              </a:tr>
              <a:tr h="31713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lang="en-US" sz="120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Customer 1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7%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$141,000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$150,870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$161,431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2684356"/>
                  </a:ext>
                </a:extLst>
              </a:tr>
              <a:tr h="31713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lang="en-US"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Customer 2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5%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$63,000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$66,150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$69,457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9552476"/>
                  </a:ext>
                </a:extLst>
              </a:tr>
              <a:tr h="31713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lang="en-US" sz="120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Customer 3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10%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$51,000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$56,100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$61,710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2765872"/>
                  </a:ext>
                </a:extLst>
              </a:tr>
              <a:tr h="362434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lang="en-US"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Customer 4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7%*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$21,000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$22,470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0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$24,043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5265811"/>
                  </a:ext>
                </a:extLst>
              </a:tr>
              <a:tr h="31713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lang="en-US"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Customer 5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6.4%**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$24,000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$25,536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4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$27,170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6156338"/>
                  </a:ext>
                </a:extLst>
              </a:tr>
              <a:tr h="369985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2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TOTAL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2.8%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$300,000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$321,126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22680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1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$343,811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520282"/>
                  </a:ext>
                </a:extLst>
              </a:tr>
            </a:tbl>
          </a:graphicData>
        </a:graphic>
      </p:graphicFrame>
      <p:graphicFrame>
        <p:nvGraphicFramePr>
          <p:cNvPr id="12" name="Content Placeholder 11" descr="Chart">
            <a:extLst>
              <a:ext uri="{FF2B5EF4-FFF2-40B4-BE49-F238E27FC236}">
                <a16:creationId xmlns:a16="http://schemas.microsoft.com/office/drawing/2014/main" id="{B880674A-C407-4235-A8D0-4F3C148E035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02789688"/>
              </p:ext>
            </p:extLst>
          </p:nvPr>
        </p:nvGraphicFramePr>
        <p:xfrm>
          <a:off x="2957453" y="1724978"/>
          <a:ext cx="2217419" cy="1738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3" name="Content Placeholder 11" descr="Chart">
            <a:extLst>
              <a:ext uri="{FF2B5EF4-FFF2-40B4-BE49-F238E27FC236}">
                <a16:creationId xmlns:a16="http://schemas.microsoft.com/office/drawing/2014/main" id="{4965B496-2DD8-4644-BD32-C792562A4A9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16161457"/>
              </p:ext>
            </p:extLst>
          </p:nvPr>
        </p:nvGraphicFramePr>
        <p:xfrm>
          <a:off x="5000505" y="1731491"/>
          <a:ext cx="2217419" cy="1738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4" name="Content Placeholder 11" descr="Chart">
            <a:extLst>
              <a:ext uri="{FF2B5EF4-FFF2-40B4-BE49-F238E27FC236}">
                <a16:creationId xmlns:a16="http://schemas.microsoft.com/office/drawing/2014/main" id="{929A89A4-A764-4573-A43E-D883B54D579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6880664"/>
              </p:ext>
            </p:extLst>
          </p:nvPr>
        </p:nvGraphicFramePr>
        <p:xfrm>
          <a:off x="7043557" y="1706873"/>
          <a:ext cx="2217419" cy="1738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5" name="Content Placeholder 11" descr="Chart">
            <a:extLst>
              <a:ext uri="{FF2B5EF4-FFF2-40B4-BE49-F238E27FC236}">
                <a16:creationId xmlns:a16="http://schemas.microsoft.com/office/drawing/2014/main" id="{F8366091-405D-481E-B7F7-8B8F64FD1C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59952710"/>
              </p:ext>
            </p:extLst>
          </p:nvPr>
        </p:nvGraphicFramePr>
        <p:xfrm>
          <a:off x="9086607" y="1690688"/>
          <a:ext cx="2217419" cy="1738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6" name="object 21">
            <a:extLst>
              <a:ext uri="{FF2B5EF4-FFF2-40B4-BE49-F238E27FC236}">
                <a16:creationId xmlns:a16="http://schemas.microsoft.com/office/drawing/2014/main" id="{FDFE3336-0975-4022-813D-426DF2A2CDE3}"/>
              </a:ext>
            </a:extLst>
          </p:cNvPr>
          <p:cNvSpPr txBox="1"/>
          <p:nvPr/>
        </p:nvSpPr>
        <p:spPr bwMode="white">
          <a:xfrm>
            <a:off x="3314623" y="3450135"/>
            <a:ext cx="150812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400" spc="-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Customer 2</a:t>
            </a:r>
            <a:endParaRPr lang="en-US" sz="1400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17" name="object 22">
            <a:extLst>
              <a:ext uri="{FF2B5EF4-FFF2-40B4-BE49-F238E27FC236}">
                <a16:creationId xmlns:a16="http://schemas.microsoft.com/office/drawing/2014/main" id="{D0254F3B-D1FC-4502-9765-D274E419877A}"/>
              </a:ext>
            </a:extLst>
          </p:cNvPr>
          <p:cNvSpPr txBox="1"/>
          <p:nvPr/>
        </p:nvSpPr>
        <p:spPr bwMode="white">
          <a:xfrm>
            <a:off x="5587782" y="3450135"/>
            <a:ext cx="105346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Customer 3</a:t>
            </a:r>
          </a:p>
        </p:txBody>
      </p:sp>
      <p:sp>
        <p:nvSpPr>
          <p:cNvPr id="18" name="object 23">
            <a:extLst>
              <a:ext uri="{FF2B5EF4-FFF2-40B4-BE49-F238E27FC236}">
                <a16:creationId xmlns:a16="http://schemas.microsoft.com/office/drawing/2014/main" id="{04B2FD88-02F5-4328-AB03-EB8EC1A481F7}"/>
              </a:ext>
            </a:extLst>
          </p:cNvPr>
          <p:cNvSpPr txBox="1"/>
          <p:nvPr/>
        </p:nvSpPr>
        <p:spPr bwMode="white">
          <a:xfrm>
            <a:off x="7485241" y="3450135"/>
            <a:ext cx="134937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400" spc="-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Customer 4</a:t>
            </a:r>
            <a:endParaRPr lang="en-US" sz="1400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19" name="object 24">
            <a:extLst>
              <a:ext uri="{FF2B5EF4-FFF2-40B4-BE49-F238E27FC236}">
                <a16:creationId xmlns:a16="http://schemas.microsoft.com/office/drawing/2014/main" id="{7A33CD89-F67A-4378-8AFD-C60011F6DBB4}"/>
              </a:ext>
            </a:extLst>
          </p:cNvPr>
          <p:cNvSpPr txBox="1"/>
          <p:nvPr/>
        </p:nvSpPr>
        <p:spPr bwMode="white">
          <a:xfrm>
            <a:off x="9653275" y="3443110"/>
            <a:ext cx="109283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400" spc="-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Customer 5</a:t>
            </a:r>
            <a:endParaRPr lang="en-US" sz="1400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20" name="object 20">
            <a:extLst>
              <a:ext uri="{FF2B5EF4-FFF2-40B4-BE49-F238E27FC236}">
                <a16:creationId xmlns:a16="http://schemas.microsoft.com/office/drawing/2014/main" id="{2306528A-EF2E-492E-846A-8645AF605E9C}"/>
              </a:ext>
            </a:extLst>
          </p:cNvPr>
          <p:cNvSpPr txBox="1"/>
          <p:nvPr/>
        </p:nvSpPr>
        <p:spPr bwMode="white">
          <a:xfrm>
            <a:off x="1352467" y="2360515"/>
            <a:ext cx="1359535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000" dirty="0">
                <a:solidFill>
                  <a:schemeClr val="accent1"/>
                </a:solidFill>
                <a:latin typeface="+mj-lt"/>
                <a:cs typeface="Arial"/>
              </a:rPr>
              <a:t>47%</a:t>
            </a:r>
          </a:p>
        </p:txBody>
      </p:sp>
      <p:sp>
        <p:nvSpPr>
          <p:cNvPr id="21" name="object 21">
            <a:extLst>
              <a:ext uri="{FF2B5EF4-FFF2-40B4-BE49-F238E27FC236}">
                <a16:creationId xmlns:a16="http://schemas.microsoft.com/office/drawing/2014/main" id="{2E9BBF33-FFEE-40F5-A249-CEA0DCAE3BE2}"/>
              </a:ext>
            </a:extLst>
          </p:cNvPr>
          <p:cNvSpPr txBox="1"/>
          <p:nvPr/>
        </p:nvSpPr>
        <p:spPr bwMode="white">
          <a:xfrm>
            <a:off x="3314623" y="2361419"/>
            <a:ext cx="1508125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000" spc="-5" dirty="0">
                <a:solidFill>
                  <a:schemeClr val="accent1"/>
                </a:solidFill>
                <a:latin typeface="+mj-lt"/>
                <a:cs typeface="Arial"/>
              </a:rPr>
              <a:t>21%</a:t>
            </a:r>
            <a:endParaRPr lang="en-US" sz="3000" dirty="0">
              <a:solidFill>
                <a:schemeClr val="accent1"/>
              </a:solidFill>
              <a:latin typeface="+mj-lt"/>
              <a:cs typeface="Arial"/>
            </a:endParaRPr>
          </a:p>
        </p:txBody>
      </p:sp>
      <p:sp>
        <p:nvSpPr>
          <p:cNvPr id="22" name="object 22">
            <a:extLst>
              <a:ext uri="{FF2B5EF4-FFF2-40B4-BE49-F238E27FC236}">
                <a16:creationId xmlns:a16="http://schemas.microsoft.com/office/drawing/2014/main" id="{891776FB-6173-49D8-9F32-944FBC4EABB1}"/>
              </a:ext>
            </a:extLst>
          </p:cNvPr>
          <p:cNvSpPr txBox="1"/>
          <p:nvPr/>
        </p:nvSpPr>
        <p:spPr bwMode="white">
          <a:xfrm>
            <a:off x="5587782" y="2361419"/>
            <a:ext cx="1053465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000" dirty="0">
                <a:solidFill>
                  <a:schemeClr val="accent1"/>
                </a:solidFill>
                <a:latin typeface="+mj-lt"/>
                <a:cs typeface="Arial"/>
              </a:rPr>
              <a:t>17%</a:t>
            </a:r>
          </a:p>
        </p:txBody>
      </p:sp>
      <p:sp>
        <p:nvSpPr>
          <p:cNvPr id="23" name="object 23">
            <a:extLst>
              <a:ext uri="{FF2B5EF4-FFF2-40B4-BE49-F238E27FC236}">
                <a16:creationId xmlns:a16="http://schemas.microsoft.com/office/drawing/2014/main" id="{3689D36F-0E74-439C-8BF7-BE388B2B4545}"/>
              </a:ext>
            </a:extLst>
          </p:cNvPr>
          <p:cNvSpPr txBox="1"/>
          <p:nvPr/>
        </p:nvSpPr>
        <p:spPr bwMode="white">
          <a:xfrm>
            <a:off x="7485241" y="2361419"/>
            <a:ext cx="1349375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000" spc="-5" dirty="0">
                <a:solidFill>
                  <a:schemeClr val="accent1"/>
                </a:solidFill>
                <a:latin typeface="+mj-lt"/>
                <a:cs typeface="Arial"/>
              </a:rPr>
              <a:t>37%</a:t>
            </a:r>
            <a:endParaRPr lang="en-US" sz="3000" dirty="0">
              <a:solidFill>
                <a:schemeClr val="accent1"/>
              </a:solidFill>
              <a:latin typeface="+mj-lt"/>
              <a:cs typeface="Arial"/>
            </a:endParaRPr>
          </a:p>
        </p:txBody>
      </p:sp>
      <p:sp>
        <p:nvSpPr>
          <p:cNvPr id="24" name="object 24">
            <a:extLst>
              <a:ext uri="{FF2B5EF4-FFF2-40B4-BE49-F238E27FC236}">
                <a16:creationId xmlns:a16="http://schemas.microsoft.com/office/drawing/2014/main" id="{9396CD8C-7E7D-4CBC-AFB3-A4424860B64E}"/>
              </a:ext>
            </a:extLst>
          </p:cNvPr>
          <p:cNvSpPr txBox="1"/>
          <p:nvPr/>
        </p:nvSpPr>
        <p:spPr bwMode="white">
          <a:xfrm>
            <a:off x="9653275" y="2354394"/>
            <a:ext cx="1092835" cy="4744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000" spc="-5" dirty="0">
                <a:solidFill>
                  <a:schemeClr val="accent1"/>
                </a:solidFill>
                <a:latin typeface="+mj-lt"/>
                <a:cs typeface="Arial"/>
              </a:rPr>
              <a:t>45%</a:t>
            </a:r>
            <a:endParaRPr lang="en-US" sz="3000" dirty="0">
              <a:solidFill>
                <a:schemeClr val="accent1"/>
              </a:solidFill>
              <a:latin typeface="+mj-lt"/>
              <a:cs typeface="Arial"/>
            </a:endParaRPr>
          </a:p>
        </p:txBody>
      </p:sp>
      <p:sp>
        <p:nvSpPr>
          <p:cNvPr id="28" name="object 20">
            <a:extLst>
              <a:ext uri="{FF2B5EF4-FFF2-40B4-BE49-F238E27FC236}">
                <a16:creationId xmlns:a16="http://schemas.microsoft.com/office/drawing/2014/main" id="{B36D2764-7743-4684-BE95-4AE88B7DB06A}"/>
              </a:ext>
            </a:extLst>
          </p:cNvPr>
          <p:cNvSpPr txBox="1"/>
          <p:nvPr/>
        </p:nvSpPr>
        <p:spPr bwMode="white">
          <a:xfrm>
            <a:off x="1352467" y="3449231"/>
            <a:ext cx="1359535" cy="22826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400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Customer 1</a:t>
            </a:r>
          </a:p>
        </p:txBody>
      </p:sp>
      <p:sp>
        <p:nvSpPr>
          <p:cNvPr id="29" name="object 27" descr="Beige rectangle">
            <a:extLst>
              <a:ext uri="{FF2B5EF4-FFF2-40B4-BE49-F238E27FC236}">
                <a16:creationId xmlns:a16="http://schemas.microsoft.com/office/drawing/2014/main" id="{CE178D24-EC15-4677-8CE4-B6FAE887C7CE}"/>
              </a:ext>
            </a:extLst>
          </p:cNvPr>
          <p:cNvSpPr/>
          <p:nvPr/>
        </p:nvSpPr>
        <p:spPr>
          <a:xfrm>
            <a:off x="947015" y="1341198"/>
            <a:ext cx="2808000" cy="0"/>
          </a:xfrm>
          <a:custGeom>
            <a:avLst/>
            <a:gdLst/>
            <a:ahLst/>
            <a:cxnLst/>
            <a:rect l="l" t="t" r="r" b="b"/>
            <a:pathLst>
              <a:path w="2501265">
                <a:moveTo>
                  <a:pt x="0" y="0"/>
                </a:moveTo>
                <a:lnTo>
                  <a:pt x="2500883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D39D096-C87A-4096-8E8C-6439C9C6C3A2}"/>
              </a:ext>
            </a:extLst>
          </p:cNvPr>
          <p:cNvSpPr/>
          <p:nvPr/>
        </p:nvSpPr>
        <p:spPr>
          <a:xfrm>
            <a:off x="8975725" y="4189906"/>
            <a:ext cx="2268537" cy="1255219"/>
          </a:xfrm>
          <a:prstGeom prst="rect">
            <a:avLst/>
          </a:prstGeom>
          <a:solidFill>
            <a:schemeClr val="accent1"/>
          </a:solidFill>
        </p:spPr>
        <p:txBody>
          <a:bodyPr wrap="square" anchor="ctr" anchorCtr="0">
            <a:noAutofit/>
          </a:bodyPr>
          <a:lstStyle/>
          <a:p>
            <a:pPr marL="237490">
              <a:lnSpc>
                <a:spcPct val="100000"/>
              </a:lnSpc>
              <a:spcBef>
                <a:spcPts val="1055"/>
              </a:spcBef>
            </a:pPr>
            <a:r>
              <a:rPr lang="en-US" sz="1200" b="1" i="1" spc="-15" dirty="0">
                <a:solidFill>
                  <a:schemeClr val="tx2">
                    <a:alpha val="70000"/>
                  </a:schemeClr>
                </a:solidFill>
                <a:cs typeface="Arial"/>
              </a:rPr>
              <a:t>Suspendisse sit amet ipsum finibus justo viverra blandit. Ut congue quis tortor eget sodales.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3B82A35-4350-476B-8C5A-D6A684747697}"/>
              </a:ext>
            </a:extLst>
          </p:cNvPr>
          <p:cNvSpPr/>
          <p:nvPr/>
        </p:nvSpPr>
        <p:spPr>
          <a:xfrm>
            <a:off x="8975724" y="6122074"/>
            <a:ext cx="2268537" cy="370800"/>
          </a:xfrm>
          <a:prstGeom prst="rect">
            <a:avLst/>
          </a:prstGeom>
          <a:noFill/>
        </p:spPr>
        <p:txBody>
          <a:bodyPr wrap="square" anchor="ctr" anchorCtr="0">
            <a:noAutofit/>
          </a:bodyPr>
          <a:lstStyle/>
          <a:p>
            <a:pPr marL="139700" marR="301625" indent="-127635">
              <a:lnSpc>
                <a:spcPct val="100000"/>
              </a:lnSpc>
              <a:spcBef>
                <a:spcPts val="490"/>
              </a:spcBef>
            </a:pPr>
            <a:r>
              <a:rPr lang="en-US" sz="1200" i="1" spc="-5" dirty="0">
                <a:solidFill>
                  <a:schemeClr val="tx2">
                    <a:alpha val="70000"/>
                  </a:schemeClr>
                </a:solidFill>
                <a:cs typeface="Arial"/>
              </a:rPr>
              <a:t>** Lorem ipsum dolor sit amet</a:t>
            </a:r>
            <a:endParaRPr lang="en-US" sz="1200" dirty="0">
              <a:solidFill>
                <a:schemeClr val="tx2">
                  <a:alpha val="70000"/>
                </a:schemeClr>
              </a:solidFill>
              <a:cs typeface="Arial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47A1645-EFC8-4537-A5ED-3F261355CC99}"/>
              </a:ext>
            </a:extLst>
          </p:cNvPr>
          <p:cNvSpPr/>
          <p:nvPr/>
        </p:nvSpPr>
        <p:spPr>
          <a:xfrm>
            <a:off x="8975723" y="5769216"/>
            <a:ext cx="2268537" cy="370800"/>
          </a:xfrm>
          <a:prstGeom prst="rect">
            <a:avLst/>
          </a:prstGeom>
          <a:noFill/>
        </p:spPr>
        <p:txBody>
          <a:bodyPr wrap="square" anchor="ctr" anchorCtr="0">
            <a:noAutofit/>
          </a:bodyPr>
          <a:lstStyle/>
          <a:p>
            <a:pPr marL="12700">
              <a:lnSpc>
                <a:spcPct val="100000"/>
              </a:lnSpc>
              <a:spcBef>
                <a:spcPts val="509"/>
              </a:spcBef>
            </a:pPr>
            <a:r>
              <a:rPr lang="en-US" sz="1200" i="1" spc="-5" dirty="0">
                <a:solidFill>
                  <a:schemeClr val="tx2">
                    <a:alpha val="70000"/>
                  </a:schemeClr>
                </a:solidFill>
                <a:cs typeface="Arial"/>
              </a:rPr>
              <a:t>* Lorem ipsum dolor sit amet</a:t>
            </a:r>
            <a:endParaRPr lang="en-US" sz="1200" dirty="0">
              <a:solidFill>
                <a:schemeClr val="tx2">
                  <a:alpha val="70000"/>
                </a:schemeClr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12090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20" descr="Two person handshake">
            <a:extLst>
              <a:ext uri="{FF2B5EF4-FFF2-40B4-BE49-F238E27FC236}">
                <a16:creationId xmlns:a16="http://schemas.microsoft.com/office/drawing/2014/main" id="{42EF1974-141C-494C-A63E-216742273C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2" name="object 3" descr="Blue rectangle">
            <a:extLst>
              <a:ext uri="{FF2B5EF4-FFF2-40B4-BE49-F238E27FC236}">
                <a16:creationId xmlns:a16="http://schemas.microsoft.com/office/drawing/2014/main" id="{2D225086-68BE-4168-8F17-9443ADD89675}"/>
              </a:ext>
            </a:extLst>
          </p:cNvPr>
          <p:cNvSpPr/>
          <p:nvPr/>
        </p:nvSpPr>
        <p:spPr>
          <a:xfrm>
            <a:off x="0" y="0"/>
            <a:ext cx="121896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23" name="Oval 22" descr="Beige oval">
            <a:extLst>
              <a:ext uri="{FF2B5EF4-FFF2-40B4-BE49-F238E27FC236}">
                <a16:creationId xmlns:a16="http://schemas.microsoft.com/office/drawing/2014/main" id="{433945EE-A7C1-410E-BF29-F5CEA2F4F576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D8AA6DB-EBDB-4269-B4E5-AD059714C629}"/>
              </a:ext>
            </a:extLst>
          </p:cNvPr>
          <p:cNvSpPr>
            <a:spLocks noGrp="1"/>
          </p:cNvSpPr>
          <p:nvPr>
            <p:ph sz="half" idx="15"/>
          </p:nvPr>
        </p:nvSpPr>
        <p:spPr bwMode="white">
          <a:xfrm>
            <a:off x="8479503" y="1690689"/>
            <a:ext cx="2983732" cy="1922438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Custom solutions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 sit amet ipsum finibus justo viverra blandit. Ut congue quis tortor eget sodales. Ut fermentum a magna ut eleifend. Integer convallis suscipit ante eu varius. Morbi a purus dolor. Suspendisse sit amet ipsum finibus justo viverra blandit.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AF9D9A5-149E-4118-AAE3-8EF91B9C5B7D}"/>
              </a:ext>
            </a:extLst>
          </p:cNvPr>
          <p:cNvSpPr>
            <a:spLocks noGrp="1"/>
          </p:cNvSpPr>
          <p:nvPr>
            <p:ph sz="half" idx="14"/>
          </p:nvPr>
        </p:nvSpPr>
        <p:spPr bwMode="white">
          <a:xfrm>
            <a:off x="4843363" y="1702826"/>
            <a:ext cx="3148965" cy="1922438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Availability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 sit amet ipsum finibus justo viverra blandit. Ut congue quis tortor eget sodales. Ut fermentum a magna ut eleifend. Integer convallis suscipit ante eu varius. Morbi a purus dolor. Suspendisse sit amet ipsum finibus justo viverra blandit.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90A3AE-E658-426D-96CD-CB0614B7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BDEDF39-62EC-40AF-98F4-06A79F1F80F1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818028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OUR SERVICES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3DC0E4E-6822-467C-96E3-77C667B41D2B}"/>
              </a:ext>
            </a:extLst>
          </p:cNvPr>
          <p:cNvSpPr>
            <a:spLocks noGrp="1"/>
          </p:cNvSpPr>
          <p:nvPr>
            <p:ph sz="half" idx="1"/>
          </p:nvPr>
        </p:nvSpPr>
        <p:spPr bwMode="white">
          <a:xfrm>
            <a:off x="1337076" y="1702825"/>
            <a:ext cx="3148965" cy="2146629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Personalized service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 sit amet ipsum finibus justo viverra blandit. Ut congue quis tortor eget sodales. Ut fermentum a magna ut eleifend. Integer convallis suscipit ante eu varius. Morbi a purus dolor. Suspendisse sit amet ipsum finibus justo viverra blandit. </a:t>
            </a:r>
          </a:p>
          <a:p>
            <a:pPr marR="5080">
              <a:lnSpc>
                <a:spcPct val="120000"/>
              </a:lnSpc>
              <a:spcBef>
                <a:spcPts val="600"/>
              </a:spcBef>
            </a:pPr>
            <a:endParaRPr lang="en-US" sz="1800" i="1" spc="-15" dirty="0">
              <a:solidFill>
                <a:schemeClr val="bg2">
                  <a:lumMod val="20000"/>
                  <a:lumOff val="80000"/>
                </a:schemeClr>
              </a:solidFill>
              <a:cs typeface="Arial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BCC020E-50A1-4B26-95EE-F180516D8BD8}"/>
              </a:ext>
            </a:extLst>
          </p:cNvPr>
          <p:cNvSpPr>
            <a:spLocks noGrp="1"/>
          </p:cNvSpPr>
          <p:nvPr>
            <p:ph sz="half" idx="16"/>
          </p:nvPr>
        </p:nvSpPr>
        <p:spPr bwMode="white">
          <a:xfrm>
            <a:off x="8479502" y="3849456"/>
            <a:ext cx="3148965" cy="1922438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Economies of scale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 sit amet ipsum finibus justo viverra blandit. Ut congue quis tortor eget sodales. Ut fermentum a magna ut eleifend. Integer convallis suscipit ante eu varius. Morbi a purus dolor. Suspendisse sit amet ipsum finibus justo viverra blandit.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72176240-9D71-46A9-959A-FFCF84DC04A3}"/>
              </a:ext>
            </a:extLst>
          </p:cNvPr>
          <p:cNvSpPr>
            <a:spLocks noGrp="1"/>
          </p:cNvSpPr>
          <p:nvPr>
            <p:ph sz="half" idx="17"/>
          </p:nvPr>
        </p:nvSpPr>
        <p:spPr bwMode="white">
          <a:xfrm>
            <a:off x="4843363" y="3849456"/>
            <a:ext cx="3690011" cy="1922438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Preferred loyalty programs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 sit amet ipsum finibus justo viverra blandit. Ut congue quis tortor eget sodales. Ut fermentum a magna ut eleifend. Integer convallis suscipit ante eu varius. Morbi a purus dolor. Suspendisse sit amet ipsum finibus justo viverra blandit. 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77C0FED8-C734-4A93-8023-C7053E036A1E}"/>
              </a:ext>
            </a:extLst>
          </p:cNvPr>
          <p:cNvSpPr>
            <a:spLocks noGrp="1"/>
          </p:cNvSpPr>
          <p:nvPr>
            <p:ph sz="half" idx="18"/>
          </p:nvPr>
        </p:nvSpPr>
        <p:spPr bwMode="white">
          <a:xfrm>
            <a:off x="1337076" y="3849455"/>
            <a:ext cx="3259789" cy="2377977"/>
          </a:xfrm>
        </p:spPr>
        <p:txBody>
          <a:bodyPr>
            <a:noAutofit/>
          </a:bodyPr>
          <a:lstStyle/>
          <a:p>
            <a:pPr marL="12700">
              <a:lnSpc>
                <a:spcPct val="120000"/>
              </a:lnSpc>
              <a:spcBef>
                <a:spcPts val="100"/>
              </a:spcBef>
            </a:pPr>
            <a:r>
              <a:rPr lang="en-US" sz="1900" b="1" dirty="0">
                <a:solidFill>
                  <a:schemeClr val="bg1"/>
                </a:solidFill>
              </a:rPr>
              <a:t>Connections</a:t>
            </a:r>
          </a:p>
          <a:p>
            <a:pPr marR="5080">
              <a:lnSpc>
                <a:spcPct val="100000"/>
              </a:lnSpc>
              <a:spcBef>
                <a:spcPts val="600"/>
              </a:spcBef>
            </a:pPr>
            <a:r>
              <a:rPr lang="en-US" sz="14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Suspendisse sit amet ipsum finibus justo viverra blandit. Ut congue quis tortor eget sodales. Ut fermentum a magna ut eleifend. Integer convallis suscipit ante eu varius. Morbi a purus dolor. Suspendisse sit amet ipsum finibus justo viverra blandit. 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US" dirty="0"/>
          </a:p>
        </p:txBody>
      </p:sp>
      <p:pic>
        <p:nvPicPr>
          <p:cNvPr id="36" name="Picture Placeholder 35" descr="Check icon">
            <a:extLst>
              <a:ext uri="{FF2B5EF4-FFF2-40B4-BE49-F238E27FC236}">
                <a16:creationId xmlns:a16="http://schemas.microsoft.com/office/drawing/2014/main" id="{1A9D8BC9-CF04-4A6C-89E6-E6A18D7419F0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38200" y="1679575"/>
            <a:ext cx="576000" cy="576000"/>
          </a:xfrm>
        </p:spPr>
      </p:pic>
      <p:pic>
        <p:nvPicPr>
          <p:cNvPr id="38" name="Picture Placeholder 37" descr="Check icon">
            <a:extLst>
              <a:ext uri="{FF2B5EF4-FFF2-40B4-BE49-F238E27FC236}">
                <a16:creationId xmlns:a16="http://schemas.microsoft.com/office/drawing/2014/main" id="{D15B4FC9-0788-4E4C-9F5A-FCFAF69E7E7F}"/>
              </a:ext>
            </a:extLst>
          </p:cNvPr>
          <p:cNvPicPr>
            <a:picLocks noGrp="1" noChangeAspect="1"/>
          </p:cNvPicPr>
          <p:nvPr>
            <p:ph type="pic" sz="quarter" idx="2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4378157" y="1679575"/>
            <a:ext cx="576000" cy="576000"/>
          </a:xfrm>
        </p:spPr>
      </p:pic>
      <p:pic>
        <p:nvPicPr>
          <p:cNvPr id="40" name="Picture Placeholder 39" descr="Check icon">
            <a:extLst>
              <a:ext uri="{FF2B5EF4-FFF2-40B4-BE49-F238E27FC236}">
                <a16:creationId xmlns:a16="http://schemas.microsoft.com/office/drawing/2014/main" id="{250F553C-3E38-47E0-8A58-2967D756991D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015029" y="1679575"/>
            <a:ext cx="576000" cy="576000"/>
          </a:xfrm>
        </p:spPr>
      </p:pic>
      <p:pic>
        <p:nvPicPr>
          <p:cNvPr id="34" name="Picture Placeholder 33" descr="Check icon">
            <a:extLst>
              <a:ext uri="{FF2B5EF4-FFF2-40B4-BE49-F238E27FC236}">
                <a16:creationId xmlns:a16="http://schemas.microsoft.com/office/drawing/2014/main" id="{EA6876F1-58FD-4237-BE75-C15655445FE1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38200" y="3792079"/>
            <a:ext cx="576000" cy="576000"/>
          </a:xfrm>
        </p:spPr>
      </p:pic>
      <p:pic>
        <p:nvPicPr>
          <p:cNvPr id="42" name="Picture Placeholder 41" descr="Check icon">
            <a:extLst>
              <a:ext uri="{FF2B5EF4-FFF2-40B4-BE49-F238E27FC236}">
                <a16:creationId xmlns:a16="http://schemas.microsoft.com/office/drawing/2014/main" id="{C9B2F2DF-F5C3-47DD-B3B0-43E328A2AAAB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8015029" y="3792078"/>
            <a:ext cx="576000" cy="576000"/>
          </a:xfrm>
        </p:spPr>
      </p:pic>
      <p:sp>
        <p:nvSpPr>
          <p:cNvPr id="24" name="object 5" descr="Beige rectangle">
            <a:extLst>
              <a:ext uri="{FF2B5EF4-FFF2-40B4-BE49-F238E27FC236}">
                <a16:creationId xmlns:a16="http://schemas.microsoft.com/office/drawing/2014/main" id="{73ED10AC-D04B-401B-A6A1-6069912D1664}"/>
              </a:ext>
            </a:extLst>
          </p:cNvPr>
          <p:cNvSpPr/>
          <p:nvPr/>
        </p:nvSpPr>
        <p:spPr bwMode="ltGray">
          <a:xfrm>
            <a:off x="929705" y="1339122"/>
            <a:ext cx="3060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pic>
        <p:nvPicPr>
          <p:cNvPr id="32" name="Picture Placeholder 31" descr="Check icon">
            <a:extLst>
              <a:ext uri="{FF2B5EF4-FFF2-40B4-BE49-F238E27FC236}">
                <a16:creationId xmlns:a16="http://schemas.microsoft.com/office/drawing/2014/main" id="{6054A700-8461-40AD-8429-6C9F6EEEEC4C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white">
          <a:xfrm>
            <a:off x="4378157" y="3792078"/>
            <a:ext cx="576000" cy="576000"/>
          </a:xfrm>
        </p:spPr>
      </p:pic>
    </p:spTree>
    <p:extLst>
      <p:ext uri="{BB962C8B-B14F-4D97-AF65-F5344CB8AC3E}">
        <p14:creationId xmlns:p14="http://schemas.microsoft.com/office/powerpoint/2010/main" val="3366032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People discuss something">
            <a:extLst>
              <a:ext uri="{FF2B5EF4-FFF2-40B4-BE49-F238E27FC236}">
                <a16:creationId xmlns:a16="http://schemas.microsoft.com/office/drawing/2014/main" id="{AA6A75DC-BE31-480B-B034-B1DF7AFA50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115389"/>
            <a:ext cx="12192000" cy="3742611"/>
          </a:xfrm>
        </p:spPr>
      </p:pic>
      <p:sp>
        <p:nvSpPr>
          <p:cNvPr id="12" name="object 3" descr="Blue rectangle">
            <a:extLst>
              <a:ext uri="{FF2B5EF4-FFF2-40B4-BE49-F238E27FC236}">
                <a16:creationId xmlns:a16="http://schemas.microsoft.com/office/drawing/2014/main" id="{CDEEA71D-C3B3-45BB-A776-D17D92A58127}"/>
              </a:ext>
            </a:extLst>
          </p:cNvPr>
          <p:cNvSpPr/>
          <p:nvPr/>
        </p:nvSpPr>
        <p:spPr>
          <a:xfrm>
            <a:off x="2400" y="3115389"/>
            <a:ext cx="12189600" cy="3742611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13" name="Oval 12" descr="Beige oval">
            <a:extLst>
              <a:ext uri="{FF2B5EF4-FFF2-40B4-BE49-F238E27FC236}">
                <a16:creationId xmlns:a16="http://schemas.microsoft.com/office/drawing/2014/main" id="{F336552F-CA64-452F-9BD8-01334388BFF5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9ADB42F-AE48-4323-897F-DB5A083BD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168" y="365125"/>
            <a:ext cx="10515600" cy="1325563"/>
          </a:xfrm>
        </p:spPr>
        <p:txBody>
          <a:bodyPr/>
          <a:lstStyle/>
          <a:p>
            <a:r>
              <a:rPr lang="en-US" dirty="0"/>
              <a:t>REVENUE MODEL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3C1E99-672F-46AE-BB08-DD22B0928366}"/>
              </a:ext>
            </a:extLst>
          </p:cNvPr>
          <p:cNvSpPr>
            <a:spLocks noGrp="1"/>
          </p:cNvSpPr>
          <p:nvPr>
            <p:ph type="body" idx="1"/>
          </p:nvPr>
        </p:nvSpPr>
        <p:spPr bwMode="white">
          <a:xfrm>
            <a:off x="2153349" y="1985963"/>
            <a:ext cx="3789362" cy="823912"/>
          </a:xfrm>
        </p:spPr>
        <p:txBody>
          <a:bodyPr/>
          <a:lstStyle/>
          <a:p>
            <a:r>
              <a:rPr lang="en-US" dirty="0"/>
              <a:t>Ut fermentum a magna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DEAD4F2-C5CC-44E9-A092-76413D5CA7F4}"/>
              </a:ext>
            </a:extLst>
          </p:cNvPr>
          <p:cNvSpPr>
            <a:spLocks noGrp="1"/>
          </p:cNvSpPr>
          <p:nvPr>
            <p:ph sz="half" idx="2"/>
          </p:nvPr>
        </p:nvSpPr>
        <p:spPr bwMode="white">
          <a:xfrm>
            <a:off x="2116773" y="3434047"/>
            <a:ext cx="3789362" cy="2755616"/>
          </a:xfrm>
        </p:spPr>
        <p:txBody>
          <a:bodyPr>
            <a:normAutofit/>
          </a:bodyPr>
          <a:lstStyle/>
          <a:p>
            <a:pPr>
              <a:lnSpc>
                <a:spcPct val="125000"/>
              </a:lnSpc>
              <a:spcBef>
                <a:spcPts val="100"/>
              </a:spcBef>
              <a:buClr>
                <a:schemeClr val="accent1"/>
              </a:buClr>
            </a:pPr>
            <a:r>
              <a:rPr lang="en-US" sz="1800" i="1" dirty="0">
                <a:solidFill>
                  <a:srgbClr val="FFFFFF"/>
                </a:solidFill>
                <a:cs typeface="Arial"/>
              </a:rPr>
              <a:t>Lorem ipsum</a:t>
            </a:r>
            <a:r>
              <a:rPr lang="en-US" sz="1800" i="1" spc="-5" dirty="0">
                <a:solidFill>
                  <a:srgbClr val="FFFFFF"/>
                </a:solidFill>
                <a:cs typeface="Arial"/>
              </a:rPr>
              <a:t>:</a:t>
            </a:r>
            <a:r>
              <a:rPr lang="en-US" sz="1800" i="1" spc="-45" dirty="0">
                <a:solidFill>
                  <a:srgbClr val="FFFFFF"/>
                </a:solidFill>
                <a:cs typeface="Arial"/>
              </a:rPr>
              <a:t>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10%-17%</a:t>
            </a:r>
            <a:endParaRPr lang="en-US" sz="1800" i="1" dirty="0">
              <a:solidFill>
                <a:schemeClr val="accent1"/>
              </a:solidFill>
              <a:cs typeface="Arial"/>
            </a:endParaRPr>
          </a:p>
          <a:p>
            <a:pPr>
              <a:lnSpc>
                <a:spcPct val="125000"/>
              </a:lnSpc>
              <a:buClr>
                <a:schemeClr val="accent1"/>
              </a:buClr>
            </a:pPr>
            <a:r>
              <a:rPr lang="en-US" sz="1800" i="1" spc="-5" dirty="0">
                <a:solidFill>
                  <a:srgbClr val="FFFFFF"/>
                </a:solidFill>
                <a:cs typeface="Arial"/>
              </a:rPr>
              <a:t>Dolor sit amet: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13%- 17%</a:t>
            </a:r>
          </a:p>
          <a:p>
            <a:pPr>
              <a:lnSpc>
                <a:spcPct val="125000"/>
              </a:lnSpc>
              <a:buClr>
                <a:schemeClr val="accent1"/>
              </a:buClr>
            </a:pPr>
            <a:r>
              <a:rPr lang="en-US" sz="1800" i="1" spc="-5" dirty="0">
                <a:solidFill>
                  <a:srgbClr val="FFFFFF"/>
                </a:solidFill>
                <a:cs typeface="Arial"/>
              </a:rPr>
              <a:t>Consectetur</a:t>
            </a:r>
            <a:r>
              <a:rPr lang="en-US" sz="1800" i="1" spc="-35" dirty="0">
                <a:solidFill>
                  <a:srgbClr val="FFFFFF"/>
                </a:solidFill>
                <a:cs typeface="Arial"/>
              </a:rPr>
              <a:t>:</a:t>
            </a:r>
            <a:r>
              <a:rPr lang="en-US" sz="1800" i="1" spc="-15" dirty="0">
                <a:solidFill>
                  <a:srgbClr val="FFFFFF"/>
                </a:solidFill>
                <a:cs typeface="Arial"/>
              </a:rPr>
              <a:t>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5%-10%</a:t>
            </a:r>
          </a:p>
          <a:p>
            <a:pPr marR="775335">
              <a:lnSpc>
                <a:spcPct val="125000"/>
              </a:lnSpc>
              <a:spcBef>
                <a:spcPts val="1800"/>
              </a:spcBef>
              <a:buClr>
                <a:schemeClr val="accent1"/>
              </a:buClr>
            </a:pPr>
            <a:r>
              <a:rPr lang="en-US" sz="1800" i="1" dirty="0">
                <a:solidFill>
                  <a:srgbClr val="FFFFFF"/>
                </a:solidFill>
                <a:cs typeface="Arial"/>
              </a:rPr>
              <a:t>Adipiscing: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$25 service fee</a:t>
            </a:r>
          </a:p>
          <a:p>
            <a:pPr>
              <a:lnSpc>
                <a:spcPct val="125000"/>
              </a:lnSpc>
              <a:buClr>
                <a:schemeClr val="accent1"/>
              </a:buClr>
            </a:pPr>
            <a:r>
              <a:rPr lang="en-US" sz="1800" i="1" spc="-25" dirty="0">
                <a:solidFill>
                  <a:srgbClr val="FFFFFF"/>
                </a:solidFill>
                <a:cs typeface="Arial"/>
              </a:rPr>
              <a:t>Etiam aliquet</a:t>
            </a:r>
            <a:r>
              <a:rPr lang="en-US" sz="1800" i="1" dirty="0">
                <a:solidFill>
                  <a:srgbClr val="FFFFFF"/>
                </a:solidFill>
                <a:cs typeface="Arial"/>
              </a:rPr>
              <a:t>:</a:t>
            </a:r>
            <a:r>
              <a:rPr lang="en-US" sz="1800" i="1" spc="-60" dirty="0">
                <a:solidFill>
                  <a:srgbClr val="FFFFFF"/>
                </a:solidFill>
                <a:cs typeface="Arial"/>
              </a:rPr>
              <a:t>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30%-33%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8A73375-FA03-4191-8AD5-B40CD9B59B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 bwMode="white"/>
        <p:txBody>
          <a:bodyPr/>
          <a:lstStyle/>
          <a:p>
            <a:r>
              <a:rPr lang="en-US" dirty="0"/>
              <a:t>Ut congue quis tortor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E0C6FDF-5982-4E37-B65D-F7B05D0FFB52}"/>
              </a:ext>
            </a:extLst>
          </p:cNvPr>
          <p:cNvSpPr>
            <a:spLocks noGrp="1"/>
          </p:cNvSpPr>
          <p:nvPr>
            <p:ph sz="quarter" idx="4"/>
          </p:nvPr>
        </p:nvSpPr>
        <p:spPr bwMode="white"/>
        <p:txBody>
          <a:bodyPr>
            <a:normAutofit/>
          </a:bodyPr>
          <a:lstStyle/>
          <a:p>
            <a:pPr>
              <a:lnSpc>
                <a:spcPct val="125000"/>
              </a:lnSpc>
              <a:spcBef>
                <a:spcPts val="100"/>
              </a:spcBef>
              <a:buClr>
                <a:schemeClr val="accent1"/>
              </a:buClr>
            </a:pPr>
            <a:r>
              <a:rPr lang="en-US" sz="1800" i="1" spc="-5" dirty="0">
                <a:solidFill>
                  <a:srgbClr val="FFFFFF"/>
                </a:solidFill>
                <a:cs typeface="Arial"/>
              </a:rPr>
              <a:t>Dolor sit amet</a:t>
            </a:r>
            <a:r>
              <a:rPr lang="en-US" sz="1800" i="1" dirty="0">
                <a:solidFill>
                  <a:srgbClr val="FFFFFF"/>
                </a:solidFill>
                <a:cs typeface="Arial"/>
              </a:rPr>
              <a:t>: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6 – 9 months</a:t>
            </a:r>
          </a:p>
          <a:p>
            <a:pPr>
              <a:lnSpc>
                <a:spcPct val="125000"/>
              </a:lnSpc>
              <a:buClr>
                <a:schemeClr val="accent1"/>
              </a:buClr>
            </a:pPr>
            <a:r>
              <a:rPr lang="en-US" sz="1800" i="1" dirty="0">
                <a:solidFill>
                  <a:srgbClr val="FFFFFF"/>
                </a:solidFill>
                <a:cs typeface="Arial"/>
              </a:rPr>
              <a:t>Consectetur: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9 – 12 months</a:t>
            </a:r>
          </a:p>
          <a:p>
            <a:pPr>
              <a:lnSpc>
                <a:spcPct val="125000"/>
              </a:lnSpc>
              <a:buClr>
                <a:schemeClr val="accent1"/>
              </a:buClr>
            </a:pPr>
            <a:r>
              <a:rPr lang="en-US" sz="1800" i="1" dirty="0">
                <a:solidFill>
                  <a:srgbClr val="FFFFFF"/>
                </a:solidFill>
                <a:cs typeface="Arial"/>
              </a:rPr>
              <a:t>Adipiscing: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immediate</a:t>
            </a:r>
          </a:p>
          <a:p>
            <a:pPr>
              <a:lnSpc>
                <a:spcPct val="125000"/>
              </a:lnSpc>
              <a:buClr>
                <a:schemeClr val="accent1"/>
              </a:buClr>
            </a:pPr>
            <a:r>
              <a:rPr lang="en-US" sz="1800" i="1" dirty="0">
                <a:solidFill>
                  <a:srgbClr val="FFFFFF"/>
                </a:solidFill>
                <a:cs typeface="Arial"/>
              </a:rPr>
              <a:t>Etiam aliquet: </a:t>
            </a:r>
            <a:r>
              <a:rPr lang="en-US" sz="1800" b="1" i="1" spc="-5" dirty="0">
                <a:solidFill>
                  <a:schemeClr val="accent1"/>
                </a:solidFill>
                <a:cs typeface="Arial"/>
              </a:rPr>
              <a:t>depends</a:t>
            </a:r>
            <a:endParaRPr lang="en-US" sz="1800" i="1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8F7FB6B-EAC9-40F7-9522-61A8D53EF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6</a:t>
            </a:fld>
            <a:endParaRPr lang="en-US" dirty="0"/>
          </a:p>
        </p:txBody>
      </p:sp>
      <p:sp>
        <p:nvSpPr>
          <p:cNvPr id="9" name="object 5" descr="Beige rectangle">
            <a:extLst>
              <a:ext uri="{FF2B5EF4-FFF2-40B4-BE49-F238E27FC236}">
                <a16:creationId xmlns:a16="http://schemas.microsoft.com/office/drawing/2014/main" id="{890F7762-BD37-4D33-9F80-1DA07B5E172E}"/>
              </a:ext>
            </a:extLst>
          </p:cNvPr>
          <p:cNvSpPr/>
          <p:nvPr/>
        </p:nvSpPr>
        <p:spPr>
          <a:xfrm>
            <a:off x="915637" y="1346384"/>
            <a:ext cx="3672000" cy="0"/>
          </a:xfrm>
          <a:custGeom>
            <a:avLst/>
            <a:gdLst/>
            <a:ahLst/>
            <a:cxnLst/>
            <a:rect l="l" t="t" r="r" b="b"/>
            <a:pathLst>
              <a:path w="3931920">
                <a:moveTo>
                  <a:pt x="0" y="0"/>
                </a:moveTo>
                <a:lnTo>
                  <a:pt x="3931920" y="0"/>
                </a:lnTo>
              </a:path>
            </a:pathLst>
          </a:custGeom>
          <a:ln w="54864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019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0760E-5794-42A9-8E56-3837F4FC7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SALES FORECAST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2351522-D6A9-4849-85EE-913E456DD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7</a:t>
            </a:fld>
            <a:endParaRPr lang="en-US" dirty="0"/>
          </a:p>
        </p:txBody>
      </p:sp>
      <p:graphicFrame>
        <p:nvGraphicFramePr>
          <p:cNvPr id="4" name="Content Placeholder 7" descr="Table">
            <a:extLst>
              <a:ext uri="{FF2B5EF4-FFF2-40B4-BE49-F238E27FC236}">
                <a16:creationId xmlns:a16="http://schemas.microsoft.com/office/drawing/2014/main" id="{E90E34E9-7D18-4CB9-B198-BB2D0AC695E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0350806"/>
              </p:ext>
            </p:extLst>
          </p:nvPr>
        </p:nvGraphicFramePr>
        <p:xfrm>
          <a:off x="1770186" y="1702055"/>
          <a:ext cx="7997703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8895">
                  <a:extLst>
                    <a:ext uri="{9D8B030D-6E8A-4147-A177-3AD203B41FA5}">
                      <a16:colId xmlns:a16="http://schemas.microsoft.com/office/drawing/2014/main" val="2120316286"/>
                    </a:ext>
                  </a:extLst>
                </a:gridCol>
                <a:gridCol w="1572936">
                  <a:extLst>
                    <a:ext uri="{9D8B030D-6E8A-4147-A177-3AD203B41FA5}">
                      <a16:colId xmlns:a16="http://schemas.microsoft.com/office/drawing/2014/main" val="3254578854"/>
                    </a:ext>
                  </a:extLst>
                </a:gridCol>
                <a:gridCol w="1572936">
                  <a:extLst>
                    <a:ext uri="{9D8B030D-6E8A-4147-A177-3AD203B41FA5}">
                      <a16:colId xmlns:a16="http://schemas.microsoft.com/office/drawing/2014/main" val="2480324120"/>
                    </a:ext>
                  </a:extLst>
                </a:gridCol>
                <a:gridCol w="1572936">
                  <a:extLst>
                    <a:ext uri="{9D8B030D-6E8A-4147-A177-3AD203B41FA5}">
                      <a16:colId xmlns:a16="http://schemas.microsoft.com/office/drawing/2014/main" val="30003764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3 YEAR SALES</a:t>
                      </a:r>
                      <a:r>
                        <a:rPr sz="1400" b="1" spc="-55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sz="1400" b="1" spc="-1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SUMMARY</a:t>
                      </a:r>
                      <a:endParaRPr sz="140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350520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YR1</a:t>
                      </a:r>
                      <a:endParaRPr sz="140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363220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YR2</a:t>
                      </a:r>
                      <a:endParaRPr sz="140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367665">
                        <a:lnSpc>
                          <a:spcPct val="100000"/>
                        </a:lnSpc>
                        <a:spcBef>
                          <a:spcPts val="785"/>
                        </a:spcBef>
                      </a:pPr>
                      <a:r>
                        <a:rPr sz="14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latin typeface="+mn-lt"/>
                          <a:cs typeface="Arial"/>
                        </a:rPr>
                        <a:t>YR3</a:t>
                      </a:r>
                      <a:endParaRPr sz="1400" dirty="0">
                        <a:solidFill>
                          <a:schemeClr val="bg2">
                            <a:lumMod val="20000"/>
                            <a:lumOff val="8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21042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3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Total</a:t>
                      </a:r>
                      <a:r>
                        <a:rPr sz="1200" spc="-1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sz="120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Sales</a:t>
                      </a: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50520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$300,000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63220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$400,000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67665">
                        <a:lnSpc>
                          <a:spcPct val="100000"/>
                        </a:lnSpc>
                        <a:spcBef>
                          <a:spcPts val="415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$500,000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12730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Average </a:t>
                      </a:r>
                      <a:r>
                        <a:rPr sz="120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%</a:t>
                      </a:r>
                      <a:r>
                        <a:rPr sz="1200" spc="-1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Commission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5052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12%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6322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12%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676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12%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3928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279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NET</a:t>
                      </a:r>
                      <a:r>
                        <a:rPr sz="1200" b="1" spc="-10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 </a:t>
                      </a:r>
                      <a:r>
                        <a:rPr sz="1200" b="1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PROFIT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35052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$36,000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363220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$48,000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367665">
                        <a:lnSpc>
                          <a:spcPct val="100000"/>
                        </a:lnSpc>
                        <a:spcBef>
                          <a:spcPts val="370"/>
                        </a:spcBef>
                      </a:pPr>
                      <a:r>
                        <a:rPr sz="1200" b="1" spc="-5" dirty="0">
                          <a:solidFill>
                            <a:schemeClr val="tx2">
                              <a:alpha val="70000"/>
                            </a:schemeClr>
                          </a:solidFill>
                          <a:latin typeface="+mn-lt"/>
                          <a:cs typeface="Arial"/>
                        </a:rPr>
                        <a:t>$60,000</a:t>
                      </a:r>
                      <a:endParaRPr sz="1200" dirty="0">
                        <a:solidFill>
                          <a:schemeClr val="tx2">
                            <a:alpha val="70000"/>
                          </a:schemeClr>
                        </a:solidFill>
                        <a:latin typeface="+mn-lt"/>
                        <a:cs typeface="Arial"/>
                      </a:endParaRPr>
                    </a:p>
                  </a:txBody>
                  <a:tcPr marL="0" marR="0" marT="0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8066630"/>
                  </a:ext>
                </a:extLst>
              </a:tr>
            </a:tbl>
          </a:graphicData>
        </a:graphic>
      </p:graphicFrame>
      <p:graphicFrame>
        <p:nvGraphicFramePr>
          <p:cNvPr id="5" name="Content Placeholder 10" descr="Chart">
            <a:extLst>
              <a:ext uri="{FF2B5EF4-FFF2-40B4-BE49-F238E27FC236}">
                <a16:creationId xmlns:a16="http://schemas.microsoft.com/office/drawing/2014/main" id="{33BB317E-E302-4E8A-84B6-84B049BCD1C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7771629"/>
              </p:ext>
            </p:extLst>
          </p:nvPr>
        </p:nvGraphicFramePr>
        <p:xfrm>
          <a:off x="1685778" y="3500438"/>
          <a:ext cx="8189742" cy="2736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object 18" descr="Beige rectangle">
            <a:extLst>
              <a:ext uri="{FF2B5EF4-FFF2-40B4-BE49-F238E27FC236}">
                <a16:creationId xmlns:a16="http://schemas.microsoft.com/office/drawing/2014/main" id="{7593E25A-C238-4F4D-B05B-996628D42B7D}"/>
              </a:ext>
            </a:extLst>
          </p:cNvPr>
          <p:cNvSpPr/>
          <p:nvPr/>
        </p:nvSpPr>
        <p:spPr>
          <a:xfrm>
            <a:off x="927187" y="1346810"/>
            <a:ext cx="3744000" cy="0"/>
          </a:xfrm>
          <a:custGeom>
            <a:avLst/>
            <a:gdLst/>
            <a:ahLst/>
            <a:cxnLst/>
            <a:rect l="l" t="t" r="r" b="b"/>
            <a:pathLst>
              <a:path w="3218815">
                <a:moveTo>
                  <a:pt x="0" y="0"/>
                </a:moveTo>
                <a:lnTo>
                  <a:pt x="3218395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09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Placeholder 46" descr="People discuss something">
            <a:extLst>
              <a:ext uri="{FF2B5EF4-FFF2-40B4-BE49-F238E27FC236}">
                <a16:creationId xmlns:a16="http://schemas.microsoft.com/office/drawing/2014/main" id="{0FD54BB1-BA8F-46B1-AE35-C73B73A4821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0"/>
            <a:ext cx="12189599" cy="6856649"/>
          </a:xfrm>
        </p:spPr>
      </p:pic>
      <p:sp>
        <p:nvSpPr>
          <p:cNvPr id="35" name="object 3" descr="Blue rectangle">
            <a:extLst>
              <a:ext uri="{FF2B5EF4-FFF2-40B4-BE49-F238E27FC236}">
                <a16:creationId xmlns:a16="http://schemas.microsoft.com/office/drawing/2014/main" id="{9206F938-D64B-410D-BE2D-847D78F81E42}"/>
              </a:ext>
            </a:extLst>
          </p:cNvPr>
          <p:cNvSpPr/>
          <p:nvPr/>
        </p:nvSpPr>
        <p:spPr>
          <a:xfrm>
            <a:off x="3600" y="0"/>
            <a:ext cx="12188400" cy="6858000"/>
          </a:xfrm>
          <a:custGeom>
            <a:avLst/>
            <a:gdLst/>
            <a:ahLst/>
            <a:cxnLst/>
            <a:rect l="l" t="t" r="r" b="b"/>
            <a:pathLst>
              <a:path w="12189460" h="6858000">
                <a:moveTo>
                  <a:pt x="0" y="6858000"/>
                </a:moveTo>
                <a:lnTo>
                  <a:pt x="12188952" y="6858000"/>
                </a:lnTo>
                <a:lnTo>
                  <a:pt x="12188952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9999"/>
            </a:schemeClr>
          </a:solidFill>
        </p:spPr>
        <p:txBody>
          <a:bodyPr wrap="square" lIns="0" tIns="0" rIns="0" bIns="0" rtlCol="0"/>
          <a:lstStyle/>
          <a:p>
            <a:endParaRPr lang="en-US" dirty="0"/>
          </a:p>
        </p:txBody>
      </p:sp>
      <p:sp>
        <p:nvSpPr>
          <p:cNvPr id="48" name="Oval 47" descr="Beige oval">
            <a:extLst>
              <a:ext uri="{FF2B5EF4-FFF2-40B4-BE49-F238E27FC236}">
                <a16:creationId xmlns:a16="http://schemas.microsoft.com/office/drawing/2014/main" id="{7799BEE8-A94D-443E-9846-2D1F32C57944}"/>
              </a:ext>
            </a:extLst>
          </p:cNvPr>
          <p:cNvSpPr/>
          <p:nvPr/>
        </p:nvSpPr>
        <p:spPr>
          <a:xfrm>
            <a:off x="11562237" y="6227432"/>
            <a:ext cx="266400" cy="266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 descr="Blue rectangle">
            <a:extLst>
              <a:ext uri="{FF2B5EF4-FFF2-40B4-BE49-F238E27FC236}">
                <a16:creationId xmlns:a16="http://schemas.microsoft.com/office/drawing/2014/main" id="{B743B096-6BB3-4330-9D5B-22EEBAF87BEE}"/>
              </a:ext>
            </a:extLst>
          </p:cNvPr>
          <p:cNvSpPr/>
          <p:nvPr/>
        </p:nvSpPr>
        <p:spPr>
          <a:xfrm>
            <a:off x="0" y="2770632"/>
            <a:ext cx="12192000" cy="131673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 descr="Blue circle">
            <a:extLst>
              <a:ext uri="{FF2B5EF4-FFF2-40B4-BE49-F238E27FC236}">
                <a16:creationId xmlns:a16="http://schemas.microsoft.com/office/drawing/2014/main" id="{48354ED0-9392-4301-B2D6-A5335876F77D}"/>
              </a:ext>
            </a:extLst>
          </p:cNvPr>
          <p:cNvSpPr/>
          <p:nvPr/>
        </p:nvSpPr>
        <p:spPr>
          <a:xfrm>
            <a:off x="1557528" y="2004364"/>
            <a:ext cx="2843784" cy="2843784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 descr="Blue circle">
            <a:extLst>
              <a:ext uri="{FF2B5EF4-FFF2-40B4-BE49-F238E27FC236}">
                <a16:creationId xmlns:a16="http://schemas.microsoft.com/office/drawing/2014/main" id="{0AD89AAC-7A26-4BF6-8BF7-D301C467BE24}"/>
              </a:ext>
            </a:extLst>
          </p:cNvPr>
          <p:cNvSpPr/>
          <p:nvPr/>
        </p:nvSpPr>
        <p:spPr>
          <a:xfrm>
            <a:off x="7790688" y="1981199"/>
            <a:ext cx="2843784" cy="2843784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CE755E-A3DE-48FA-953D-4B2CFF013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8</a:t>
            </a:fld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558CBCC-46BE-4654-9B01-07B35CF17C32}"/>
              </a:ext>
            </a:extLst>
          </p:cNvPr>
          <p:cNvSpPr>
            <a:spLocks noGrp="1"/>
          </p:cNvSpPr>
          <p:nvPr>
            <p:ph type="title"/>
          </p:nvPr>
        </p:nvSpPr>
        <p:spPr bwMode="ltGray"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THE TEAM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D70BF709-D6E1-4AFF-A538-E9F7D1A452C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 bwMode="white"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August Bergquist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i="1" dirty="0">
                <a:solidFill>
                  <a:schemeClr val="bg2"/>
                </a:solidFill>
                <a:latin typeface="+mn-lt"/>
              </a:rPr>
              <a:t>Manager</a:t>
            </a: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8CE3A891-B3D6-4B07-A0B9-8F86A9EE588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 bwMode="white">
          <a:xfrm>
            <a:off x="4745831" y="5628583"/>
            <a:ext cx="2700338" cy="738187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Victoria Lindqvist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i="1" dirty="0">
                <a:solidFill>
                  <a:schemeClr val="bg2"/>
                </a:solidFill>
                <a:latin typeface="+mn-lt"/>
              </a:rPr>
              <a:t>Owner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C7D8CB18-31C2-421A-B086-BCC239E2F5A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white"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Allan Matson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i="1" dirty="0">
                <a:solidFill>
                  <a:schemeClr val="bg2"/>
                </a:solidFill>
                <a:latin typeface="+mn-lt"/>
              </a:rPr>
              <a:t>Key employee</a:t>
            </a:r>
          </a:p>
        </p:txBody>
      </p:sp>
      <p:sp>
        <p:nvSpPr>
          <p:cNvPr id="49" name="object 6" descr="Beige rectangle">
            <a:extLst>
              <a:ext uri="{FF2B5EF4-FFF2-40B4-BE49-F238E27FC236}">
                <a16:creationId xmlns:a16="http://schemas.microsoft.com/office/drawing/2014/main" id="{E67B2D0F-2920-4165-BC82-05237362DABB}"/>
              </a:ext>
            </a:extLst>
          </p:cNvPr>
          <p:cNvSpPr/>
          <p:nvPr/>
        </p:nvSpPr>
        <p:spPr bwMode="ltGray">
          <a:xfrm>
            <a:off x="957251" y="1352776"/>
            <a:ext cx="2124000" cy="0"/>
          </a:xfrm>
          <a:custGeom>
            <a:avLst/>
            <a:gdLst/>
            <a:ahLst/>
            <a:cxnLst/>
            <a:rect l="l" t="t" r="r" b="b"/>
            <a:pathLst>
              <a:path w="1934210">
                <a:moveTo>
                  <a:pt x="0" y="0"/>
                </a:moveTo>
                <a:lnTo>
                  <a:pt x="1933600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  <p:pic>
        <p:nvPicPr>
          <p:cNvPr id="53" name="Picture Placeholder 52" descr="A man">
            <a:extLst>
              <a:ext uri="{FF2B5EF4-FFF2-40B4-BE49-F238E27FC236}">
                <a16:creationId xmlns:a16="http://schemas.microsoft.com/office/drawing/2014/main" id="{4F21771F-9679-4088-A72C-1BE0AC04B6B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61" name="Picture Placeholder 60" descr="A man">
            <a:extLst>
              <a:ext uri="{FF2B5EF4-FFF2-40B4-BE49-F238E27FC236}">
                <a16:creationId xmlns:a16="http://schemas.microsoft.com/office/drawing/2014/main" id="{FF5F0811-386E-4C21-BC9F-29D6AEEA7A21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005572" y="2196083"/>
            <a:ext cx="2414016" cy="2414016"/>
          </a:xfrm>
        </p:spPr>
      </p:pic>
      <p:sp>
        <p:nvSpPr>
          <p:cNvPr id="29" name="Oval 28" descr="Beige circle">
            <a:extLst>
              <a:ext uri="{FF2B5EF4-FFF2-40B4-BE49-F238E27FC236}">
                <a16:creationId xmlns:a16="http://schemas.microsoft.com/office/drawing/2014/main" id="{23AE393F-46ED-4451-AACA-7EC20B0EE16F}"/>
              </a:ext>
            </a:extLst>
          </p:cNvPr>
          <p:cNvSpPr/>
          <p:nvPr/>
        </p:nvSpPr>
        <p:spPr>
          <a:xfrm>
            <a:off x="4111752" y="1544325"/>
            <a:ext cx="3968496" cy="396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7" name="Picture Placeholder 56" descr="A woman">
            <a:extLst>
              <a:ext uri="{FF2B5EF4-FFF2-40B4-BE49-F238E27FC236}">
                <a16:creationId xmlns:a16="http://schemas.microsoft.com/office/drawing/2014/main" id="{097D4C55-25B9-4F31-8D16-7968DEF76582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659040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5B371-F992-4547-B936-23F16F448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444" y="417362"/>
            <a:ext cx="3932237" cy="1302111"/>
          </a:xfrm>
        </p:spPr>
        <p:txBody>
          <a:bodyPr/>
          <a:lstStyle/>
          <a:p>
            <a:r>
              <a:rPr lang="en-US" dirty="0"/>
              <a:t>MAJOR</a:t>
            </a:r>
            <a:br>
              <a:rPr lang="en-US" dirty="0"/>
            </a:br>
            <a:r>
              <a:rPr lang="en-US" dirty="0"/>
              <a:t>COMPETITORS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B07B54-E3ED-4BBF-91BB-9F611C440199}"/>
              </a:ext>
            </a:extLst>
          </p:cNvPr>
          <p:cNvSpPr>
            <a:spLocks noGrp="1"/>
          </p:cNvSpPr>
          <p:nvPr>
            <p:ph type="body" sz="half" idx="2"/>
          </p:nvPr>
        </p:nvSpPr>
        <p:spPr bwMode="ltGray">
          <a:xfrm>
            <a:off x="7055714" y="1769168"/>
            <a:ext cx="4531709" cy="143123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en-US" sz="2200" b="1" dirty="0">
                <a:solidFill>
                  <a:schemeClr val="bg1"/>
                </a:solidFill>
                <a:latin typeface="+mj-lt"/>
              </a:rPr>
              <a:t>Home Based</a:t>
            </a:r>
          </a:p>
          <a:p>
            <a:pPr marR="417195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Lorem ipsum dolor sit amet, consectetur adipiscing elit. Etiam aliquet eu mi quis lacinia.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C89DD8-AB5B-4556-B381-45F1AC070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E24B5-652C-4DB5-B7C3-B5BBEC1280B1}" type="slidenum">
              <a:rPr lang="en-US" smtClean="0"/>
              <a:t>9</a:t>
            </a:fld>
            <a:endParaRPr lang="en-US" dirty="0"/>
          </a:p>
        </p:txBody>
      </p:sp>
      <p:pic>
        <p:nvPicPr>
          <p:cNvPr id="7" name="Picture Placeholder 6" descr="Two men look at laptop">
            <a:extLst>
              <a:ext uri="{FF2B5EF4-FFF2-40B4-BE49-F238E27FC236}">
                <a16:creationId xmlns:a16="http://schemas.microsoft.com/office/drawing/2014/main" id="{2CD8DFC9-E679-43B6-94BA-67756E397A1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2" y="2781223"/>
            <a:ext cx="6024983" cy="2736901"/>
          </a:xfrm>
        </p:spPr>
      </p:pic>
      <p:pic>
        <p:nvPicPr>
          <p:cNvPr id="15" name="Picture Placeholder 14" descr="Check icon">
            <a:extLst>
              <a:ext uri="{FF2B5EF4-FFF2-40B4-BE49-F238E27FC236}">
                <a16:creationId xmlns:a16="http://schemas.microsoft.com/office/drawing/2014/main" id="{2BB6FD49-92B0-4DC9-AC1D-17947DECCCB8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6481239" y="1713834"/>
            <a:ext cx="576000" cy="576000"/>
          </a:xfrm>
        </p:spPr>
      </p:pic>
      <p:pic>
        <p:nvPicPr>
          <p:cNvPr id="17" name="Picture Placeholder 16" descr="Check icon">
            <a:extLst>
              <a:ext uri="{FF2B5EF4-FFF2-40B4-BE49-F238E27FC236}">
                <a16:creationId xmlns:a16="http://schemas.microsoft.com/office/drawing/2014/main" id="{B35AF671-FB05-4C5C-AD79-E7C03FDFC8C4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6481239" y="3044476"/>
            <a:ext cx="576000" cy="576001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1D93562-F631-4ADB-AB50-4D5ECF40F8A1}"/>
              </a:ext>
            </a:extLst>
          </p:cNvPr>
          <p:cNvSpPr>
            <a:spLocks noGrp="1"/>
          </p:cNvSpPr>
          <p:nvPr>
            <p:ph type="body" sz="half" idx="23"/>
          </p:nvPr>
        </p:nvSpPr>
        <p:spPr bwMode="ltGray">
          <a:xfrm>
            <a:off x="7055713" y="3099022"/>
            <a:ext cx="4531709" cy="1431234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en-US" sz="2400" b="1" dirty="0">
                <a:solidFill>
                  <a:schemeClr val="bg1"/>
                </a:solidFill>
                <a:latin typeface="+mj-lt"/>
              </a:rPr>
              <a:t>Online Based</a:t>
            </a:r>
          </a:p>
          <a:p>
            <a:pPr marR="417195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Ut fermentum a magna ut eleifend. Integer convallis suscipit ante eu varius. Morbi a purus dolor. Suspendisse sit amet ipsum finibus justo viverra blandit. </a:t>
            </a:r>
          </a:p>
        </p:txBody>
      </p:sp>
      <p:pic>
        <p:nvPicPr>
          <p:cNvPr id="19" name="Picture Placeholder 18" descr="Check icon">
            <a:extLst>
              <a:ext uri="{FF2B5EF4-FFF2-40B4-BE49-F238E27FC236}">
                <a16:creationId xmlns:a16="http://schemas.microsoft.com/office/drawing/2014/main" id="{D0EA9FF8-E112-4BA0-B552-7EC47F10324A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ltGray">
          <a:xfrm>
            <a:off x="6481239" y="4558201"/>
            <a:ext cx="576000" cy="576001"/>
          </a:xfrm>
        </p:spPr>
      </p:pic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254C44F-43DD-4310-BB15-9C29C646DB24}"/>
              </a:ext>
            </a:extLst>
          </p:cNvPr>
          <p:cNvSpPr>
            <a:spLocks noGrp="1"/>
          </p:cNvSpPr>
          <p:nvPr>
            <p:ph type="body" sz="half" idx="25"/>
          </p:nvPr>
        </p:nvSpPr>
        <p:spPr bwMode="ltGray">
          <a:xfrm>
            <a:off x="7055713" y="4627654"/>
            <a:ext cx="4672463" cy="143123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425"/>
              </a:spcBef>
            </a:pPr>
            <a:r>
              <a:rPr lang="en-US" sz="2200" b="1" dirty="0">
                <a:solidFill>
                  <a:schemeClr val="bg1"/>
                </a:solidFill>
                <a:latin typeface="+mj-lt"/>
              </a:rPr>
              <a:t>Discount Provider</a:t>
            </a:r>
          </a:p>
          <a:p>
            <a:pPr marR="417195">
              <a:lnSpc>
                <a:spcPct val="1071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500" i="1" spc="-15" dirty="0">
                <a:solidFill>
                  <a:schemeClr val="bg2">
                    <a:lumMod val="20000"/>
                    <a:lumOff val="80000"/>
                  </a:schemeClr>
                </a:solidFill>
                <a:cs typeface="Arial"/>
              </a:rPr>
              <a:t>Ut congue quis tortor eget sodales. Nulla a erat eget nunc hendrerit ultrices eu.</a:t>
            </a:r>
          </a:p>
        </p:txBody>
      </p:sp>
      <p:sp>
        <p:nvSpPr>
          <p:cNvPr id="8" name="object 13" descr="Beige rectangle">
            <a:extLst>
              <a:ext uri="{FF2B5EF4-FFF2-40B4-BE49-F238E27FC236}">
                <a16:creationId xmlns:a16="http://schemas.microsoft.com/office/drawing/2014/main" id="{DFB86A96-0959-48CB-911E-06E243290C23}"/>
              </a:ext>
            </a:extLst>
          </p:cNvPr>
          <p:cNvSpPr/>
          <p:nvPr/>
        </p:nvSpPr>
        <p:spPr>
          <a:xfrm>
            <a:off x="919594" y="1786728"/>
            <a:ext cx="3096000" cy="0"/>
          </a:xfrm>
          <a:custGeom>
            <a:avLst/>
            <a:gdLst/>
            <a:ahLst/>
            <a:cxnLst/>
            <a:rect l="l" t="t" r="r" b="b"/>
            <a:pathLst>
              <a:path w="2694304">
                <a:moveTo>
                  <a:pt x="0" y="0"/>
                </a:moveTo>
                <a:lnTo>
                  <a:pt x="2694127" y="0"/>
                </a:lnTo>
              </a:path>
            </a:pathLst>
          </a:custGeom>
          <a:ln w="54863">
            <a:solidFill>
              <a:schemeClr val="accent1"/>
            </a:solidFill>
          </a:ln>
        </p:spPr>
        <p:txBody>
          <a:bodyPr wrap="square" lIns="0" tIns="0" rIns="0" bIns="0" rtlCol="0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812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ysClr val="windowText" lastClr="000000"/>
      </a:dk1>
      <a:lt1>
        <a:sysClr val="window" lastClr="FFFFFF"/>
      </a:lt1>
      <a:dk2>
        <a:srgbClr val="00292E"/>
      </a:dk2>
      <a:lt2>
        <a:srgbClr val="64B2C1"/>
      </a:lt2>
      <a:accent1>
        <a:srgbClr val="F0CDA1"/>
      </a:accent1>
      <a:accent2>
        <a:srgbClr val="107082"/>
      </a:accent2>
      <a:accent3>
        <a:srgbClr val="054854"/>
      </a:accent3>
      <a:accent4>
        <a:srgbClr val="00AEEF"/>
      </a:accent4>
      <a:accent5>
        <a:srgbClr val="F99927"/>
      </a:accent5>
      <a:accent6>
        <a:srgbClr val="EC7216"/>
      </a:accent6>
      <a:hlink>
        <a:srgbClr val="000000"/>
      </a:hlink>
      <a:folHlink>
        <a:srgbClr val="000000"/>
      </a:folHlink>
    </a:clrScheme>
    <a:fontScheme name="Custom 25">
      <a:majorFont>
        <a:latin typeface="Gill Sans MT"/>
        <a:ea typeface=""/>
        <a:cs typeface=""/>
      </a:majorFont>
      <a:minorFont>
        <a:latin typeface="Arial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M23188392_Professional services pitch deck_SL_V1.potx" id="{A16A60D7-542B-43C6-BB27-7BA8168B4019}" vid="{8C6CFC53-4DED-4518-8264-5814B6A371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71946EF-A3EA-4ECB-8D9A-56C36FFF407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72DAF9E5-DED4-4A50-A81B-4CC218A03F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FDD087A-3273-4D74-8700-4C8E2BE507D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Professional services pitch deck</Template>
  <TotalTime>3</TotalTime>
  <Words>686</Words>
  <Application>Microsoft Office PowerPoint</Application>
  <PresentationFormat>Widescreen</PresentationFormat>
  <Paragraphs>165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Arial </vt:lpstr>
      <vt:lpstr>Calibri</vt:lpstr>
      <vt:lpstr>Gill Sans MT</vt:lpstr>
      <vt:lpstr>Office Theme</vt:lpstr>
      <vt:lpstr>Retail Analytics </vt:lpstr>
      <vt:lpstr>Objective </vt:lpstr>
      <vt:lpstr>INDUSTRY OUTLOOK</vt:lpstr>
      <vt:lpstr>THE MARKET: Lorem ipsum dolor sit amet</vt:lpstr>
      <vt:lpstr>OUR SERVICES</vt:lpstr>
      <vt:lpstr>REVENUE MODEL</vt:lpstr>
      <vt:lpstr>SALES FORECAST</vt:lpstr>
      <vt:lpstr>THE TEAM</vt:lpstr>
      <vt:lpstr>MAJOR COMPETITORS</vt:lpstr>
      <vt:lpstr>REQUIRED FUNDING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Retail Analytics </dc:title>
  <dc:creator>Yallur, Mohiddinsha</dc:creator>
  <cp:lastModifiedBy>Yallur, Mohiddinsha</cp:lastModifiedBy>
  <cp:revision>1</cp:revision>
  <dcterms:created xsi:type="dcterms:W3CDTF">2024-05-12T14:14:51Z</dcterms:created>
  <dcterms:modified xsi:type="dcterms:W3CDTF">2024-05-12T14:18:01Z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